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7" r:id="rId2"/>
  </p:sldMasterIdLst>
  <p:notesMasterIdLst>
    <p:notesMasterId r:id="rId16"/>
  </p:notesMasterIdLst>
  <p:handoutMasterIdLst>
    <p:handoutMasterId r:id="rId17"/>
  </p:handoutMasterIdLst>
  <p:sldIdLst>
    <p:sldId id="256" r:id="rId3"/>
    <p:sldId id="259" r:id="rId4"/>
    <p:sldId id="258" r:id="rId5"/>
    <p:sldId id="261" r:id="rId6"/>
    <p:sldId id="274" r:id="rId7"/>
    <p:sldId id="275" r:id="rId8"/>
    <p:sldId id="276" r:id="rId9"/>
    <p:sldId id="266" r:id="rId10"/>
    <p:sldId id="277" r:id="rId11"/>
    <p:sldId id="269" r:id="rId12"/>
    <p:sldId id="278" r:id="rId13"/>
    <p:sldId id="273" r:id="rId14"/>
    <p:sldId id="279" r:id="rId15"/>
  </p:sldIdLst>
  <p:sldSz cx="9144000" cy="6858000" type="screen4x3"/>
  <p:notesSz cx="6797675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7A22"/>
    <a:srgbClr val="FFFFFF"/>
    <a:srgbClr val="7C000C"/>
    <a:srgbClr val="DA0001"/>
    <a:srgbClr val="EC4E49"/>
    <a:srgbClr val="F4988D"/>
    <a:srgbClr val="FCDACA"/>
    <a:srgbClr val="17692C"/>
    <a:srgbClr val="5D9D52"/>
    <a:srgbClr val="8DB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57" autoAdjust="0"/>
    <p:restoredTop sz="85444" autoAdjust="0"/>
  </p:normalViewPr>
  <p:slideViewPr>
    <p:cSldViewPr snapToObjects="1" showGuides="1">
      <p:cViewPr>
        <p:scale>
          <a:sx n="136" d="100"/>
          <a:sy n="136" d="100"/>
        </p:scale>
        <p:origin x="-174" y="10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88" d="100"/>
          <a:sy n="88" d="100"/>
        </p:scale>
        <p:origin x="-3810" y="-12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17C826-565A-4349-BBFE-A9C8FE21327F}" type="datetimeFigureOut">
              <a:rPr lang="fr-FR" smtClean="0"/>
              <a:t>16/01/2018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3DF65E-D9F8-4A59-AFBA-8FB08CA6B9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8735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30D50-700D-419D-BAEF-942534CD08C9}" type="datetimeFigureOut">
              <a:rPr lang="fr-FR" smtClean="0"/>
              <a:t>16/01/2018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1E8AE2-3FAC-41E7-AD78-C6DDF4BE03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5675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1E8AE2-3FAC-41E7-AD78-C6DDF4BE032B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64216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La</a:t>
            </a:r>
            <a:r>
              <a:rPr lang="fr-FR" baseline="0" dirty="0" smtClean="0"/>
              <a:t> dernière brique de cet outil est une synthèse des deux précédents scores pour présenter une vision de synthèse de la couverture numérique au sein des territoires.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1E8AE2-3FAC-41E7-AD78-C6DDF4BE032B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0988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filtres permettant de repérer les territoires souffrant de différents manques.</a:t>
            </a:r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L’origine de la qualité de la couverture numérique du territoire, fixe ou mobile, est donc très différenciée, y compris au sein de chaque région et de chaque département. A nouveau on constate un large spectre de situations, allant de la mauvaise à la bonne couverture fixe et mobile en passant par des situations intermédiaires où prédominent la qualité d’une desserte soit fixe, soit mobile.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baseline="0" dirty="0" smtClean="0"/>
              <a:t>L’arrivée de la 4G permet du THD mobile permettra de résoudre une partie des problèmes d’accès internet.</a:t>
            </a:r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l’échelle des EPCI, cette carte peut servir à donner une orientation des politiques publiques d’aménagement numérique, qui devrait être priorisée soit vers le fixe, soit vers le mobile.</a:t>
            </a:r>
          </a:p>
          <a:p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Dans le cadre du projet wifi4eu, cette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grille nous a permis d’identifier les communes centres de bassin de vie qui pourraient bénéficier du projet vu leur faible couverture fixe et mobile,</a:t>
            </a:r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1E8AE2-3FAC-41E7-AD78-C6DDF4BE032B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0988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Intégration</a:t>
            </a:r>
            <a:r>
              <a:rPr lang="fr-FR" baseline="0" dirty="0" smtClean="0"/>
              <a:t> des nouvelles données </a:t>
            </a:r>
            <a:r>
              <a:rPr lang="fr-FR" baseline="0" dirty="0" err="1" smtClean="0"/>
              <a:t>arcep</a:t>
            </a:r>
            <a:r>
              <a:rPr lang="fr-FR" baseline="0" dirty="0" smtClean="0"/>
              <a:t> avec infos sur la qualité de service </a:t>
            </a:r>
            <a:r>
              <a:rPr lang="fr-FR" baseline="0" dirty="0" err="1" smtClean="0"/>
              <a:t>enrichiesen</a:t>
            </a:r>
            <a:r>
              <a:rPr lang="fr-FR" baseline="0" dirty="0" smtClean="0"/>
              <a:t> 2G et 4G pour 2018, des données mises à jour par l’observatoire du </a:t>
            </a:r>
            <a:r>
              <a:rPr lang="fr-FR" baseline="0" dirty="0" err="1" smtClean="0"/>
              <a:t>tres</a:t>
            </a:r>
            <a:r>
              <a:rPr lang="fr-FR" baseline="0" dirty="0" smtClean="0"/>
              <a:t> haut débit</a:t>
            </a:r>
            <a:endParaRPr lang="fr-FR" dirty="0" smtClean="0"/>
          </a:p>
          <a:p>
            <a:r>
              <a:rPr lang="fr-FR" dirty="0" smtClean="0"/>
              <a:t>Avec</a:t>
            </a:r>
            <a:r>
              <a:rPr lang="fr-FR" baseline="0" dirty="0" smtClean="0"/>
              <a:t> les nouvelles données </a:t>
            </a:r>
            <a:r>
              <a:rPr lang="fr-FR" baseline="0" dirty="0" err="1" smtClean="0"/>
              <a:t>arcep</a:t>
            </a:r>
            <a:r>
              <a:rPr lang="fr-FR" baseline="0" dirty="0" smtClean="0"/>
              <a:t> qui se rapprochent de l’expérience utilisateur et vont restreindre (logiquement) les zones correctement couverte, les scores de couverture fixe et mobile vont s’</a:t>
            </a:r>
            <a:r>
              <a:rPr lang="fr-FR" baseline="0" dirty="0" err="1" smtClean="0"/>
              <a:t>équilbrer</a:t>
            </a:r>
            <a:r>
              <a:rPr lang="fr-FR" baseline="0" dirty="0" smtClean="0"/>
              <a:t>.</a:t>
            </a:r>
          </a:p>
          <a:p>
            <a:r>
              <a:rPr lang="fr-FR" baseline="0" dirty="0" smtClean="0"/>
              <a:t>Extension aux départements d’outre mer grâce à la diffusion des données </a:t>
            </a:r>
            <a:r>
              <a:rPr lang="fr-FR" baseline="0" dirty="0" err="1" smtClean="0"/>
              <a:t>arcep</a:t>
            </a:r>
            <a:r>
              <a:rPr lang="fr-FR" baseline="0" dirty="0" smtClean="0"/>
              <a:t> en 2018</a:t>
            </a:r>
          </a:p>
          <a:p>
            <a:r>
              <a:rPr lang="fr-FR" baseline="0" dirty="0" smtClean="0"/>
              <a:t>Il y aura des arbitrages à faire pour conserver l’historique du déploiement fixe et mobile depuis deux ans,.</a:t>
            </a:r>
          </a:p>
          <a:p>
            <a:r>
              <a:rPr lang="fr-FR" baseline="0" dirty="0" smtClean="0"/>
              <a:t>Les producteurs respectifs de données nous ont informé sur les aléas des données sources qui peuvent localement évoluer négativement.</a:t>
            </a:r>
          </a:p>
          <a:p>
            <a:r>
              <a:rPr lang="fr-FR" baseline="0" dirty="0" smtClean="0"/>
              <a:t>Cette approche synthétique obère de l’information mais peut </a:t>
            </a:r>
            <a:r>
              <a:rPr lang="fr-FR" baseline="0" dirty="0" err="1" smtClean="0"/>
              <a:t>etre</a:t>
            </a:r>
            <a:r>
              <a:rPr lang="fr-FR" baseline="0" dirty="0" smtClean="0"/>
              <a:t> plus rapidement appréhendé par les acteurs locaux pour déceler les éventuelles faiblesses d’accès aux services numériques.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1E8AE2-3FAC-41E7-AD78-C6DDF4BE032B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6421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Fixe</a:t>
            </a:r>
            <a:r>
              <a:rPr lang="fr-FR" baseline="0" dirty="0" smtClean="0"/>
              <a:t> : montée en débit (programme PRM) dans les territoires ruraux</a:t>
            </a:r>
          </a:p>
          <a:p>
            <a:r>
              <a:rPr lang="fr-FR" baseline="0" dirty="0" smtClean="0"/>
              <a:t>Mobile : programme zones blanches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1E8AE2-3FAC-41E7-AD78-C6DDF4BE032B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0988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Contexte : </a:t>
            </a:r>
            <a:r>
              <a:rPr lang="fr-FR" sz="1200" b="0" dirty="0" smtClean="0"/>
              <a:t>Diffusion des informations de couverture rendues obligatoires pour les opérateurs, données en libre service</a:t>
            </a:r>
            <a:r>
              <a:rPr lang="fr-FR" sz="1200" b="0" baseline="0" dirty="0" smtClean="0"/>
              <a:t> centralisées,</a:t>
            </a:r>
            <a:endParaRPr lang="fr-FR" sz="1200" b="0" dirty="0" smtClean="0"/>
          </a:p>
          <a:p>
            <a:r>
              <a:rPr lang="fr-FR" dirty="0" smtClean="0"/>
              <a:t> nous permet </a:t>
            </a:r>
            <a:r>
              <a:rPr lang="fr-FR" baseline="0" dirty="0" smtClean="0"/>
              <a:t>de s’approprier les données, d’imaginer de nouvelles façons de les valoriser</a:t>
            </a:r>
          </a:p>
          <a:p>
            <a:r>
              <a:rPr lang="fr-FR" baseline="0" dirty="0" smtClean="0"/>
              <a:t>Convergence des réseaux fixe et mobile, avec des usages pragmatiques qui utilisent le meilleur débit disponible.</a:t>
            </a:r>
          </a:p>
          <a:p>
            <a:r>
              <a:rPr lang="fr-FR" baseline="0" dirty="0" smtClean="0"/>
              <a:t/>
            </a:r>
            <a:br>
              <a:rPr lang="fr-FR" baseline="0" dirty="0" smtClean="0"/>
            </a:br>
            <a:r>
              <a:rPr lang="fr-FR" baseline="0" dirty="0" smtClean="0"/>
              <a:t>Objectif 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Une</a:t>
            </a:r>
            <a:r>
              <a:rPr lang="fr-FR" baseline="0" dirty="0" smtClean="0"/>
              <a:t> des missions du</a:t>
            </a:r>
            <a:r>
              <a:rPr lang="fr-FR" dirty="0" smtClean="0"/>
              <a:t> CGET</a:t>
            </a:r>
            <a:r>
              <a:rPr lang="fr-FR" baseline="0" dirty="0" smtClean="0"/>
              <a:t> est de mettre à disposition des acteurs locaux des outils d’analyse territoriale</a:t>
            </a:r>
            <a:endParaRPr lang="fr-FR" dirty="0" smtClean="0"/>
          </a:p>
          <a:p>
            <a:r>
              <a:rPr lang="fr-FR" baseline="0" dirty="0" smtClean="0"/>
              <a:t>Documents à l’échelle régionale avec vision locale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Publics : vision territoire et non vision utilisateur au sens</a:t>
            </a:r>
            <a:r>
              <a:rPr lang="fr-FR" baseline="0" dirty="0" smtClean="0"/>
              <a:t> de l’individu</a:t>
            </a:r>
          </a:p>
          <a:p>
            <a:r>
              <a:rPr lang="fr-FR" baseline="0" dirty="0" smtClean="0"/>
              <a:t>Sources : pas 2017 parce que les données de mi 2017 de FTHD n’ont pas encore été publiées et on cherche à conserver un intervalle d’un an entre chaque millésime, + données 4G enrichies </a:t>
            </a:r>
            <a:r>
              <a:rPr lang="fr-FR" baseline="0" dirty="0" err="1" smtClean="0"/>
              <a:t>Arcep</a:t>
            </a:r>
            <a:endParaRPr lang="fr-FR" baseline="0" dirty="0" smtClean="0"/>
          </a:p>
          <a:p>
            <a:endParaRPr lang="fr-FR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dirty="0" smtClean="0"/>
              <a:t>Deux niveaux de service très différentes dans l’expérience utilisateur</a:t>
            </a:r>
          </a:p>
          <a:p>
            <a:r>
              <a:rPr lang="fr-FR" dirty="0" smtClean="0"/>
              <a:t>HD : débit descendant supérieur</a:t>
            </a:r>
            <a:r>
              <a:rPr lang="fr-FR" baseline="0" dirty="0" smtClean="0"/>
              <a:t> à 3mb/s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THD : débit descendant supérieur</a:t>
            </a:r>
            <a:r>
              <a:rPr lang="fr-FR" baseline="0" dirty="0" smtClean="0"/>
              <a:t> à 30mb/s</a:t>
            </a:r>
            <a:endParaRPr lang="fr-FR" dirty="0" smtClean="0"/>
          </a:p>
          <a:p>
            <a:r>
              <a:rPr lang="fr-FR" dirty="0" smtClean="0"/>
              <a:t>2G : services voix et sms</a:t>
            </a:r>
            <a:r>
              <a:rPr lang="fr-FR" baseline="0" dirty="0" smtClean="0"/>
              <a:t> disponibles</a:t>
            </a:r>
          </a:p>
          <a:p>
            <a:r>
              <a:rPr lang="fr-FR" baseline="0" dirty="0" smtClean="0"/>
              <a:t>4G : internet mobile en très haut débit (30 mb/s théoriques)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1E8AE2-3FAC-41E7-AD78-C6DDF4BE032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4740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Si on prend l’exemple de l’accès fixe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Autre</a:t>
            </a:r>
            <a:r>
              <a:rPr lang="fr-FR" baseline="0" dirty="0" smtClean="0"/>
              <a:t> façon de le voir : </a:t>
            </a:r>
            <a:r>
              <a:rPr lang="fr-FR" sz="1200" b="0" dirty="0" smtClean="0"/>
              <a:t>Le service est quasiment absent, incomplet</a:t>
            </a:r>
            <a:r>
              <a:rPr lang="fr-FR" sz="1200" b="0" baseline="0" dirty="0" smtClean="0"/>
              <a:t> </a:t>
            </a:r>
            <a:r>
              <a:rPr lang="fr-FR" sz="1200" b="0" dirty="0" smtClean="0"/>
              <a:t>ou quasiment complet</a:t>
            </a:r>
            <a:br>
              <a:rPr lang="fr-FR" sz="1200" b="0" dirty="0" smtClean="0"/>
            </a:br>
            <a:r>
              <a:rPr lang="fr-FR" sz="1200" b="0" dirty="0" smtClean="0"/>
              <a:t/>
            </a:r>
            <a:br>
              <a:rPr lang="fr-FR" sz="1200" b="0" dirty="0" smtClean="0"/>
            </a:br>
            <a:r>
              <a:rPr lang="fr-FR" sz="1200" b="0" dirty="0" smtClean="0"/>
              <a:t>les dénominateurs</a:t>
            </a:r>
            <a:r>
              <a:rPr lang="fr-FR" sz="1200" b="0" baseline="0" dirty="0" smtClean="0"/>
              <a:t> sont en rapport avec le type d’usage de ces technologies : surface couverte pour les usages en mobilité, locaux éligibles pour les accès en filaire</a:t>
            </a:r>
            <a:endParaRPr lang="fr-FR" sz="1200" b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1E8AE2-3FAC-41E7-AD78-C6DDF4BE032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4740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Le croisement génère une demi matrice puisque le taux de THD est forcément inférieur ou égal au taux de HD,</a:t>
            </a:r>
          </a:p>
          <a:p>
            <a:endParaRPr lang="fr-FR" baseline="0" dirty="0" smtClean="0"/>
          </a:p>
          <a:p>
            <a:r>
              <a:rPr lang="fr-FR" baseline="0" dirty="0" smtClean="0"/>
              <a:t>la complétude d’un service de base est privilégiée à la non complétude d’un service cible,</a:t>
            </a:r>
            <a:endParaRPr lang="fr-FR" dirty="0" smtClean="0"/>
          </a:p>
          <a:p>
            <a:r>
              <a:rPr lang="fr-FR" baseline="0" dirty="0" smtClean="0"/>
              <a:t>Un taux HD élevé est jugé plus satisfaisant que des taux HD et THD moyens : on lui affecte donc un meilleur score</a:t>
            </a:r>
          </a:p>
          <a:p>
            <a:endParaRPr lang="fr-FR" baseline="0" dirty="0" smtClean="0"/>
          </a:p>
          <a:p>
            <a:r>
              <a:rPr lang="fr-FR" baseline="0" dirty="0" smtClean="0"/>
              <a:t>Carte </a:t>
            </a:r>
            <a:r>
              <a:rPr lang="fr-FR" baseline="0" dirty="0" err="1" smtClean="0"/>
              <a:t>bretagne</a:t>
            </a:r>
            <a:r>
              <a:rPr lang="fr-FR" baseline="0" dirty="0" smtClean="0"/>
              <a:t> : communes très peu équipées surtout dans les côtes d’Armor et le Finistère Nord,</a:t>
            </a:r>
          </a:p>
          <a:p>
            <a:r>
              <a:rPr lang="fr-FR" baseline="0" dirty="0" smtClean="0"/>
              <a:t>En vert foncé les communes avec une bonne qualité d’accès global (HD + THD quasiment complet) : communes urbaines (Rennes, Brest) de banlieue mais aussi rurales où des investissements ont été réalisés.</a:t>
            </a:r>
          </a:p>
          <a:p>
            <a:r>
              <a:rPr lang="fr-FR" baseline="0" dirty="0" smtClean="0"/>
              <a:t>En résultent des situations locales très disparates d’une commune à une autre (exemple foret de Brocéliande),</a:t>
            </a:r>
          </a:p>
          <a:p>
            <a:r>
              <a:rPr lang="fr-FR" baseline="0" dirty="0" smtClean="0"/>
              <a:t>C’est loin d’être uniquement une question de densité de population.</a:t>
            </a:r>
          </a:p>
          <a:p>
            <a:r>
              <a:rPr lang="fr-FR" baseline="0" dirty="0" smtClean="0"/>
              <a:t>Avec comparaison extra régionale (Manche et Loire-Atlantique) on voit que les démarches locales influencent la couverture des territoires</a:t>
            </a:r>
          </a:p>
          <a:p>
            <a:endParaRPr lang="fr-FR" baseline="0" dirty="0" smtClean="0"/>
          </a:p>
          <a:p>
            <a:r>
              <a:rPr lang="fr-FR" baseline="0" dirty="0" smtClean="0"/>
              <a:t>On souhaite mettre en exergue les territoires peu denses, on les représente donc par leur superficie (</a:t>
            </a:r>
            <a:r>
              <a:rPr lang="fr-FR" baseline="0" dirty="0" err="1" smtClean="0"/>
              <a:t>choroplèthe</a:t>
            </a:r>
            <a:r>
              <a:rPr lang="fr-FR" baseline="0" dirty="0" smtClean="0"/>
              <a:t> classique)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1E8AE2-3FAC-41E7-AD78-C6DDF4BE032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4587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Maille EPCI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 intercommunalité qui avec la réforme territoriale s’impose comme échelon de référence pour l’analyse des territoires, maillage d’action.</a:t>
            </a:r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 second diagramme est construit à l’identique du premier mais à l’échelle des EPCI : les situations extrêmes (catégories 0 et 5) sont diluées et effacées par l’augmentation de la maille territoriale, et on voit mieux se caractériser les difficultés assez inhérentes à l’axe transversal Sud-Ouest/Nord-Est  où le peuplement se fait moins dense. Les exceptions sont cependant notables dans des territoires (Haute-Saône, Allier, Gers…)  où les acteurs publics ont élaboré des projets pour développer leur accès numérique.</a:t>
            </a:r>
            <a:r>
              <a:rPr lang="fr-FR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 smtClean="0"/>
          </a:p>
          <a:p>
            <a:r>
              <a:rPr lang="fr-FR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 particuliers :</a:t>
            </a:r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 EPCI ont vu leur score baisser entre 2015 et 2016 :</a:t>
            </a: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 du Béarn des Gaves (score 4 -&gt; 3)</a:t>
            </a: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 de Saverne-Marmoutier-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Sommerau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(score 4 -&gt; 3)</a:t>
            </a: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 de Villedieu Intercom (score 4 -&gt; 2)</a:t>
            </a:r>
          </a:p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CC du Nord Est Béarn (score 3 -&gt; 1)</a:t>
            </a:r>
          </a:p>
          <a:p>
            <a:endParaRPr lang="fr-FR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Pour cette dernière : 70% HD et 28% THD en 2016, alors que ses taux de couverture en 2015 étaient de 27% en THD et 76% HD.</a:t>
            </a:r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1E8AE2-3FAC-41E7-AD78-C6DDF4BE032B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0071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plus petite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echelle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,, rares sont les départements qui sont en situation défavorable car</a:t>
            </a:r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concentration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population dans les zones denses globalement mieux couvertes </a:t>
            </a:r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dirty="0" smtClean="0"/>
              <a:t>Meuse, Nièvre, Yonne et Creuse sont en retard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1E8AE2-3FAC-41E7-AD78-C6DDF4BE032B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0071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Même méthodologie</a:t>
            </a:r>
            <a:r>
              <a:rPr lang="fr-FR" baseline="0" dirty="0" smtClean="0"/>
              <a:t> de construction de l’indicateur.</a:t>
            </a:r>
          </a:p>
          <a:p>
            <a:endParaRPr lang="fr-FR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Carte </a:t>
            </a:r>
            <a:r>
              <a:rPr lang="fr-FR" baseline="0" dirty="0" err="1" smtClean="0"/>
              <a:t>bretagne</a:t>
            </a:r>
            <a:r>
              <a:rPr lang="fr-FR" baseline="0" dirty="0" smtClean="0"/>
              <a:t> : </a:t>
            </a:r>
            <a:r>
              <a:rPr lang="fr-FR" dirty="0" smtClean="0"/>
              <a:t>Très peu</a:t>
            </a:r>
            <a:r>
              <a:rPr lang="fr-FR" baseline="0" dirty="0" smtClean="0"/>
              <a:t> de zones dotées de faible scores de couverture : intégration des cartographies enrichies de l’</a:t>
            </a:r>
            <a:r>
              <a:rPr lang="fr-FR" baseline="0" dirty="0" err="1" smtClean="0"/>
              <a:t>arcep</a:t>
            </a:r>
            <a:r>
              <a:rPr lang="fr-FR" baseline="0" dirty="0" smtClean="0"/>
              <a:t> permettant de circonscrire une couverture de bonne qualité, dispo depuis septembre en 2G et en 2018 en 4G, nous permettra de mieux mettre en valeur ces zones en difficulté.</a:t>
            </a:r>
            <a:endParaRPr lang="fr-FR" dirty="0" smtClean="0"/>
          </a:p>
          <a:p>
            <a:endParaRPr lang="fr-FR" baseline="0" dirty="0" smtClean="0"/>
          </a:p>
          <a:p>
            <a:r>
              <a:rPr lang="fr-FR" baseline="0" dirty="0" smtClean="0"/>
              <a:t>Les logiques de déploiement des opérateurs mobiles sont différentes : recherche des zones denses et des axes de transport pour rentabiliser les investissements, ailleurs les opérateurs doivent remplir certaines obligations : zones blanches</a:t>
            </a:r>
          </a:p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1E8AE2-3FAC-41E7-AD78-C6DDF4BE032B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4587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Très peu</a:t>
            </a:r>
            <a:r>
              <a:rPr lang="fr-FR" baseline="0" dirty="0" smtClean="0"/>
              <a:t> de zones dotées de faible scores de couverture</a:t>
            </a:r>
            <a:endParaRPr lang="fr-FR" dirty="0" smtClean="0"/>
          </a:p>
          <a:p>
            <a:r>
              <a:rPr lang="fr-FR" dirty="0" smtClean="0"/>
              <a:t>Zones denses</a:t>
            </a:r>
            <a:r>
              <a:rPr lang="fr-FR" baseline="0" dirty="0" smtClean="0"/>
              <a:t> et axes de transport</a:t>
            </a:r>
          </a:p>
          <a:p>
            <a:endParaRPr lang="fr-FR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Essentiellement en raison du déploiement de la 3G, sur la bande de fréquences de 800 MHz dont la portée est supérieure à celle de 900 MHz, nativement utilisée pour la 2G. les améliorations de la couverture mobile sont sensibles sur l’ensemble du territoire métropolitain.</a:t>
            </a:r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1E8AE2-3FAC-41E7-AD78-C6DDF4BE032B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956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Toute</a:t>
            </a:r>
            <a:r>
              <a:rPr lang="fr-FR" baseline="0" dirty="0" smtClean="0"/>
              <a:t> l’ile de France ainsi que le Nord et les Bouches du </a:t>
            </a:r>
            <a:r>
              <a:rPr lang="fr-FR" baseline="0" dirty="0" err="1" smtClean="0"/>
              <a:t>Rhone</a:t>
            </a:r>
            <a:r>
              <a:rPr lang="fr-FR" baseline="0" dirty="0" smtClean="0"/>
              <a:t> sont couverts de façon satisfaisante.</a:t>
            </a:r>
            <a:br>
              <a:rPr lang="fr-FR" baseline="0" dirty="0" smtClean="0"/>
            </a:br>
            <a:r>
              <a:rPr lang="fr-FR" baseline="0" dirty="0" smtClean="0"/>
              <a:t>Seul un département </a:t>
            </a:r>
            <a:r>
              <a:rPr lang="fr-FR" baseline="0" dirty="0" smtClean="0"/>
              <a:t>les </a:t>
            </a:r>
            <a:r>
              <a:rPr lang="fr-FR" baseline="0" dirty="0" smtClean="0"/>
              <a:t>Hautes Alpes n’atteignent une couverture satisfaisante en 2G.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L’ensemble de ces scores peuvent être mises</a:t>
            </a:r>
            <a:r>
              <a:rPr lang="fr-FR" baseline="0" dirty="0" smtClean="0"/>
              <a:t> à jour annuellement pour suivre le déploiement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1E8AE2-3FAC-41E7-AD78-C6DDF4BE032B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956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u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685800" y="2130428"/>
            <a:ext cx="7772400" cy="1470025"/>
          </a:xfrm>
        </p:spPr>
        <p:txBody>
          <a:bodyPr>
            <a:noAutofit/>
          </a:bodyPr>
          <a:lstStyle>
            <a:lvl1pPr>
              <a:defRPr sz="3600">
                <a:solidFill>
                  <a:srgbClr val="0070C0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0866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Modifiez le style des sous-titres du masque</a:t>
            </a:r>
            <a:endParaRPr lang="fr-FR" dirty="0"/>
          </a:p>
        </p:txBody>
      </p:sp>
      <p:pic>
        <p:nvPicPr>
          <p:cNvPr id="5" name="Image 9" descr="CGET_marianne 300 dpi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281137" y="404664"/>
            <a:ext cx="813594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N:\DIRECTION\Communication\03. Logos\Logo MCT - cohesion des territoires\RVB\MCT_BD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98" y="407088"/>
            <a:ext cx="865794" cy="1140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351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722316" y="4677139"/>
            <a:ext cx="6441975" cy="1056117"/>
          </a:xfrm>
        </p:spPr>
        <p:txBody>
          <a:bodyPr anchor="b" anchorCtr="0">
            <a:normAutofit/>
          </a:bodyPr>
          <a:lstStyle>
            <a:lvl1pPr algn="l">
              <a:defRPr sz="1600" b="1" cap="none">
                <a:solidFill>
                  <a:srgbClr val="0070C0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5541236"/>
            <a:ext cx="7772400" cy="763589"/>
          </a:xfrm>
        </p:spPr>
        <p:txBody>
          <a:bodyPr anchor="b">
            <a:normAutofit/>
          </a:bodyPr>
          <a:lstStyle>
            <a:lvl1pPr marL="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pic>
        <p:nvPicPr>
          <p:cNvPr id="7" name="Image 9" descr="CGET_marianne 300 dpi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7" y="4965172"/>
            <a:ext cx="1450504" cy="1339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00758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et texte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116632"/>
            <a:ext cx="5770984" cy="56154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5770984" cy="86869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  <a:lvl2pPr>
              <a:defRPr sz="1600" b="1"/>
            </a:lvl2pPr>
            <a:lvl3pPr>
              <a:defRPr sz="1600" b="1"/>
            </a:lvl3pPr>
            <a:lvl4pPr>
              <a:defRPr sz="1600"/>
            </a:lvl4pPr>
            <a:lvl5pPr marL="1828800" indent="0"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  <p:cxnSp>
        <p:nvCxnSpPr>
          <p:cNvPr id="8" name="Connecteur droit 7"/>
          <p:cNvCxnSpPr/>
          <p:nvPr userDrawn="1"/>
        </p:nvCxnSpPr>
        <p:spPr>
          <a:xfrm>
            <a:off x="457200" y="662018"/>
            <a:ext cx="2217737" cy="0"/>
          </a:xfrm>
          <a:prstGeom prst="line">
            <a:avLst/>
          </a:prstGeom>
          <a:ln w="635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457200" y="6356353"/>
            <a:ext cx="730424" cy="366183"/>
          </a:xfrm>
        </p:spPr>
        <p:txBody>
          <a:bodyPr/>
          <a:lstStyle/>
          <a:p>
            <a:fld id="{BED0CE8F-CBEE-45D1-8B27-134F70D60C97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" y="2852937"/>
            <a:ext cx="5770984" cy="32643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8244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et texte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116632"/>
            <a:ext cx="5770984" cy="56154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5770984" cy="86869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  <a:lvl2pPr>
              <a:defRPr sz="1600" b="1"/>
            </a:lvl2pPr>
            <a:lvl3pPr>
              <a:defRPr sz="1600" b="1"/>
            </a:lvl3pPr>
            <a:lvl4pPr>
              <a:defRPr sz="1600"/>
            </a:lvl4pPr>
            <a:lvl5pPr marL="1828800" indent="0"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</p:txBody>
      </p:sp>
      <p:cxnSp>
        <p:nvCxnSpPr>
          <p:cNvPr id="8" name="Connecteur droit 7"/>
          <p:cNvCxnSpPr/>
          <p:nvPr userDrawn="1"/>
        </p:nvCxnSpPr>
        <p:spPr>
          <a:xfrm>
            <a:off x="457200" y="662018"/>
            <a:ext cx="2217737" cy="0"/>
          </a:xfrm>
          <a:prstGeom prst="line">
            <a:avLst/>
          </a:prstGeom>
          <a:ln w="635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457200" y="6356353"/>
            <a:ext cx="730424" cy="366183"/>
          </a:xfrm>
        </p:spPr>
        <p:txBody>
          <a:bodyPr/>
          <a:lstStyle/>
          <a:p>
            <a:fld id="{BED0CE8F-CBEE-45D1-8B27-134F70D60C97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11" name="Espace réservé du contenu 2"/>
          <p:cNvSpPr>
            <a:spLocks noGrp="1"/>
          </p:cNvSpPr>
          <p:nvPr>
            <p:ph sz="half" idx="13"/>
          </p:nvPr>
        </p:nvSpPr>
        <p:spPr>
          <a:xfrm>
            <a:off x="457200" y="2852937"/>
            <a:ext cx="5770984" cy="32643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470070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et Photo texte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275167"/>
            <a:ext cx="5770984" cy="114300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5770984" cy="45254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599761" y="3008281"/>
            <a:ext cx="2207788" cy="268829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 sz="1400"/>
            </a:lvl1pPr>
            <a:lvl2pPr algn="ctr">
              <a:defRPr sz="1400"/>
            </a:lvl2pPr>
            <a:lvl3pPr algn="ctr"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</a:t>
            </a:r>
            <a:endParaRPr lang="fr-FR" dirty="0"/>
          </a:p>
        </p:txBody>
      </p:sp>
      <p:cxnSp>
        <p:nvCxnSpPr>
          <p:cNvPr id="8" name="Connecteur droit 7"/>
          <p:cNvCxnSpPr/>
          <p:nvPr userDrawn="1"/>
        </p:nvCxnSpPr>
        <p:spPr>
          <a:xfrm>
            <a:off x="6589815" y="2966772"/>
            <a:ext cx="2217737" cy="0"/>
          </a:xfrm>
          <a:prstGeom prst="line">
            <a:avLst/>
          </a:prstGeom>
          <a:ln w="635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 userDrawn="1"/>
        </p:nvCxnSpPr>
        <p:spPr>
          <a:xfrm>
            <a:off x="6588224" y="5733256"/>
            <a:ext cx="2217738" cy="0"/>
          </a:xfrm>
          <a:prstGeom prst="line">
            <a:avLst/>
          </a:prstGeom>
          <a:ln w="635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contenu 3"/>
          <p:cNvSpPr>
            <a:spLocks noGrp="1"/>
          </p:cNvSpPr>
          <p:nvPr>
            <p:ph sz="half" idx="10"/>
          </p:nvPr>
        </p:nvSpPr>
        <p:spPr>
          <a:xfrm>
            <a:off x="6599761" y="278646"/>
            <a:ext cx="2207788" cy="228626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400"/>
            </a:lvl1pPr>
            <a:lvl2pPr algn="ctr">
              <a:defRPr sz="1400"/>
            </a:lvl2pPr>
            <a:lvl3pPr algn="ctr"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fr-FR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457200" y="6356353"/>
            <a:ext cx="730424" cy="366183"/>
          </a:xfrm>
        </p:spPr>
        <p:txBody>
          <a:bodyPr/>
          <a:lstStyle/>
          <a:p>
            <a:fld id="{BED0CE8F-CBEE-45D1-8B27-134F70D60C97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8354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ou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685800" y="2130428"/>
            <a:ext cx="7772400" cy="1470025"/>
          </a:xfrm>
        </p:spPr>
        <p:txBody>
          <a:bodyPr>
            <a:noAutofit/>
          </a:bodyPr>
          <a:lstStyle>
            <a:lvl1pPr>
              <a:defRPr sz="3600">
                <a:solidFill>
                  <a:srgbClr val="0070C0"/>
                </a:solidFill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0866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Modifiez le style des sous-titres du masque</a:t>
            </a:r>
            <a:endParaRPr lang="fr-FR" dirty="0"/>
          </a:p>
        </p:txBody>
      </p:sp>
      <p:pic>
        <p:nvPicPr>
          <p:cNvPr id="5" name="Image 9" descr="CGET_marianne 300 dpi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4664"/>
            <a:ext cx="1627187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41885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A6EFF5-30D3-46D3-ABA4-0526BCD57BAC}" type="datetimeFigureOut">
              <a:rPr lang="fr-FR" smtClean="0"/>
              <a:t>16/01/2018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DD9817-699A-488B-9D60-053118C266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1316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3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tabLst>
          <a:tab pos="900113" algn="l"/>
          <a:tab pos="4032250" algn="l"/>
        </a:tabLst>
        <a:defRPr sz="3000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457200" y="6356353"/>
            <a:ext cx="730424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D0CE8F-CBEE-45D1-8B27-134F70D60C97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584299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8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584299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pic>
        <p:nvPicPr>
          <p:cNvPr id="11" name="Image 2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416" y="6241523"/>
            <a:ext cx="692150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7012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4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2000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437986"/>
            <a:ext cx="7772400" cy="1470025"/>
          </a:xfrm>
        </p:spPr>
        <p:txBody>
          <a:bodyPr/>
          <a:lstStyle/>
          <a:p>
            <a:r>
              <a:rPr lang="fr-FR" dirty="0" smtClean="0"/>
              <a:t>Pour une cartographie synthétique de la couverture numérique des territoires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85800" y="5229200"/>
            <a:ext cx="7086600" cy="1152128"/>
          </a:xfrm>
        </p:spPr>
        <p:txBody>
          <a:bodyPr/>
          <a:lstStyle/>
          <a:p>
            <a:r>
              <a:rPr lang="fr-FR" sz="1200" i="1" dirty="0" smtClean="0"/>
              <a:t>Mathieu Garnier, Marc </a:t>
            </a:r>
            <a:r>
              <a:rPr lang="fr-FR" sz="1200" i="1" dirty="0" err="1" smtClean="0"/>
              <a:t>Laget</a:t>
            </a:r>
            <a:r>
              <a:rPr lang="fr-FR" sz="1200" i="1" dirty="0" smtClean="0"/>
              <a:t> – CGET</a:t>
            </a:r>
          </a:p>
          <a:p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Réunion des SGAR – 17/01/2018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9305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7427168" cy="561545"/>
          </a:xfrm>
        </p:spPr>
        <p:txBody>
          <a:bodyPr>
            <a:normAutofit/>
          </a:bodyPr>
          <a:lstStyle/>
          <a:p>
            <a:r>
              <a:rPr lang="fr-FR" dirty="0"/>
              <a:t>Méthode – indicateur synthétique FIXE/MOBILE</a:t>
            </a: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"/>
          </p:nvPr>
        </p:nvSpPr>
        <p:spPr>
          <a:xfrm>
            <a:off x="323528" y="1036552"/>
            <a:ext cx="4392489" cy="47359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dirty="0" smtClean="0"/>
              <a:t>Construction de l’indicateur synthétique de </a:t>
            </a:r>
            <a:br>
              <a:rPr lang="fr-FR" dirty="0" smtClean="0"/>
            </a:br>
            <a:r>
              <a:rPr lang="fr-FR" dirty="0" smtClean="0"/>
              <a:t>couverture FIXE et MOBILE :</a:t>
            </a:r>
          </a:p>
          <a:p>
            <a:pPr marL="0" indent="0">
              <a:buNone/>
            </a:pPr>
            <a:endParaRPr lang="fr-FR" sz="1200" b="0" dirty="0"/>
          </a:p>
          <a:p>
            <a:r>
              <a:rPr lang="fr-FR" sz="1200" b="0" dirty="0"/>
              <a:t>1/ classification des </a:t>
            </a:r>
            <a:r>
              <a:rPr lang="fr-FR" sz="1200" b="0" dirty="0" smtClean="0"/>
              <a:t>territoires </a:t>
            </a:r>
            <a:br>
              <a:rPr lang="fr-FR" sz="1200" b="0" dirty="0" smtClean="0"/>
            </a:br>
            <a:r>
              <a:rPr lang="fr-FR" sz="1200" b="0" dirty="0" smtClean="0"/>
              <a:t>selon </a:t>
            </a:r>
            <a:r>
              <a:rPr lang="fr-FR" sz="1200" b="0" dirty="0"/>
              <a:t>leur </a:t>
            </a:r>
            <a:r>
              <a:rPr lang="fr-FR" sz="1200" b="0" dirty="0" smtClean="0"/>
              <a:t>score de </a:t>
            </a:r>
            <a:r>
              <a:rPr lang="fr-FR" sz="1200" b="0" u="sng" dirty="0" smtClean="0"/>
              <a:t>couverture FIXE</a:t>
            </a:r>
            <a:endParaRPr lang="fr-FR" sz="1200" b="0" dirty="0"/>
          </a:p>
          <a:p>
            <a:r>
              <a:rPr lang="fr-FR" sz="1100" b="0" i="1" dirty="0" smtClean="0"/>
              <a:t>sur une échelle de 0 à 5</a:t>
            </a:r>
            <a:endParaRPr lang="fr-FR" sz="900" b="0" dirty="0"/>
          </a:p>
          <a:p>
            <a:endParaRPr lang="fr-FR" sz="1200" b="0" dirty="0" smtClean="0"/>
          </a:p>
          <a:p>
            <a:r>
              <a:rPr lang="fr-FR" sz="1200" b="0" dirty="0" smtClean="0"/>
              <a:t>2/ </a:t>
            </a:r>
            <a:r>
              <a:rPr lang="fr-FR" sz="1200" b="0" dirty="0"/>
              <a:t>classification des </a:t>
            </a:r>
            <a:r>
              <a:rPr lang="fr-FR" sz="1200" b="0" dirty="0" smtClean="0"/>
              <a:t>territoires</a:t>
            </a:r>
            <a:br>
              <a:rPr lang="fr-FR" sz="1200" b="0" dirty="0" smtClean="0"/>
            </a:br>
            <a:r>
              <a:rPr lang="fr-FR" sz="1200" b="0" dirty="0"/>
              <a:t>selon leur score de </a:t>
            </a:r>
            <a:r>
              <a:rPr lang="fr-FR" sz="1200" b="0" u="sng" dirty="0"/>
              <a:t>couverture </a:t>
            </a:r>
            <a:r>
              <a:rPr lang="fr-FR" sz="1200" b="0" u="sng" dirty="0" smtClean="0"/>
              <a:t>MOBILE</a:t>
            </a:r>
            <a:endParaRPr lang="fr-FR" sz="1200" b="0" dirty="0"/>
          </a:p>
          <a:p>
            <a:r>
              <a:rPr lang="fr-FR" sz="1100" b="0" i="1" dirty="0"/>
              <a:t>sur une échelle de 0 à 5</a:t>
            </a:r>
            <a:endParaRPr lang="fr-FR" sz="900" b="0" dirty="0"/>
          </a:p>
          <a:p>
            <a:endParaRPr lang="fr-FR" sz="1100" b="0" i="1" dirty="0" smtClean="0"/>
          </a:p>
          <a:p>
            <a:endParaRPr lang="fr-FR" sz="1100" b="0" i="1" dirty="0"/>
          </a:p>
          <a:p>
            <a:r>
              <a:rPr lang="fr-FR" sz="1200" b="0" dirty="0" smtClean="0"/>
              <a:t>3/ croisement des deux scores pour obtenir </a:t>
            </a:r>
            <a:br>
              <a:rPr lang="fr-FR" sz="1200" b="0" dirty="0" smtClean="0"/>
            </a:br>
            <a:r>
              <a:rPr lang="fr-FR" sz="1200" b="0" dirty="0" smtClean="0"/>
              <a:t>neuf catégories de territoires</a:t>
            </a:r>
          </a:p>
          <a:p>
            <a:endParaRPr lang="fr-FR" sz="1200" b="0" dirty="0"/>
          </a:p>
          <a:p>
            <a:r>
              <a:rPr lang="fr-FR" sz="1000" b="0" dirty="0" smtClean="0"/>
              <a:t>Code couleur de cette typologie croisée :</a:t>
            </a:r>
          </a:p>
          <a:p>
            <a:r>
              <a:rPr lang="fr-FR" sz="1000" b="0" dirty="0" smtClean="0"/>
              <a:t>- Plus </a:t>
            </a:r>
            <a:r>
              <a:rPr lang="fr-FR" sz="1000" b="0" dirty="0"/>
              <a:t>la teinte est foncée, plus le score est faible</a:t>
            </a:r>
          </a:p>
          <a:p>
            <a:r>
              <a:rPr lang="fr-FR" sz="1000" b="0" dirty="0" smtClean="0"/>
              <a:t>- Plus </a:t>
            </a:r>
            <a:r>
              <a:rPr lang="fr-FR" sz="1000" b="0" dirty="0"/>
              <a:t>la couleur tire sur le rouge (respectivement le bleu), plus la couverture </a:t>
            </a:r>
            <a:r>
              <a:rPr lang="fr-FR" sz="1000" b="0" dirty="0" smtClean="0"/>
              <a:t>fixe (respectivement mobile) </a:t>
            </a:r>
            <a:r>
              <a:rPr lang="fr-FR" sz="1000" b="0" dirty="0"/>
              <a:t>est faible.</a:t>
            </a:r>
          </a:p>
          <a:p>
            <a:endParaRPr lang="fr-FR" sz="1200" b="0" dirty="0" smtClean="0"/>
          </a:p>
          <a:p>
            <a:pPr marL="0" indent="0">
              <a:buNone/>
            </a:pPr>
            <a:endParaRPr lang="fr-FR" sz="1200" b="0" dirty="0"/>
          </a:p>
        </p:txBody>
      </p:sp>
      <p:pic>
        <p:nvPicPr>
          <p:cNvPr id="28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3" r="14810" b="8010"/>
          <a:stretch/>
        </p:blipFill>
        <p:spPr bwMode="auto">
          <a:xfrm>
            <a:off x="5193321" y="1735165"/>
            <a:ext cx="3272347" cy="33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ZoneTexte 28"/>
          <p:cNvSpPr txBox="1"/>
          <p:nvPr/>
        </p:nvSpPr>
        <p:spPr>
          <a:xfrm>
            <a:off x="5153300" y="5236217"/>
            <a:ext cx="3312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/>
              <a:t>Score en couverture FIXE</a:t>
            </a:r>
          </a:p>
        </p:txBody>
      </p:sp>
      <p:sp>
        <p:nvSpPr>
          <p:cNvPr id="37" name="ZoneTexte 36"/>
          <p:cNvSpPr txBox="1"/>
          <p:nvPr/>
        </p:nvSpPr>
        <p:spPr>
          <a:xfrm rot="16200000">
            <a:off x="3180207" y="3319385"/>
            <a:ext cx="33819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/>
              <a:t>Score en couverture </a:t>
            </a:r>
            <a:r>
              <a:rPr lang="fr-FR" sz="1200" b="1" dirty="0" smtClean="0"/>
              <a:t>MOBILE    </a:t>
            </a:r>
            <a:endParaRPr lang="fr-FR" sz="1200" b="1" dirty="0"/>
          </a:p>
        </p:txBody>
      </p:sp>
      <p:sp>
        <p:nvSpPr>
          <p:cNvPr id="38" name="ZoneTexte 37"/>
          <p:cNvSpPr txBox="1"/>
          <p:nvPr/>
        </p:nvSpPr>
        <p:spPr>
          <a:xfrm>
            <a:off x="5190408" y="1236137"/>
            <a:ext cx="303903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b="1" dirty="0" smtClean="0"/>
              <a:t>Score synthétique FIXE / MOBILE</a:t>
            </a:r>
            <a:endParaRPr lang="fr-FR" sz="1400" b="1" dirty="0"/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" r="94501" b="3500"/>
          <a:stretch/>
        </p:blipFill>
        <p:spPr bwMode="auto">
          <a:xfrm>
            <a:off x="5081673" y="1766927"/>
            <a:ext cx="108735" cy="3458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" t="92244" r="25110" b="3500"/>
          <a:stretch/>
        </p:blipFill>
        <p:spPr bwMode="auto">
          <a:xfrm>
            <a:off x="5081673" y="5067923"/>
            <a:ext cx="3400179" cy="152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4" name="Connecteur droit 43"/>
          <p:cNvCxnSpPr/>
          <p:nvPr/>
        </p:nvCxnSpPr>
        <p:spPr>
          <a:xfrm flipV="1">
            <a:off x="5183428" y="1853241"/>
            <a:ext cx="0" cy="319932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/>
          <p:cNvCxnSpPr/>
          <p:nvPr/>
        </p:nvCxnSpPr>
        <p:spPr>
          <a:xfrm flipV="1">
            <a:off x="5181601" y="5052561"/>
            <a:ext cx="3212440" cy="304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5469000" y="5204266"/>
            <a:ext cx="243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rgbClr val="FF0000"/>
                </a:solidFill>
              </a:rPr>
              <a:t>-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4749176" y="4586502"/>
            <a:ext cx="243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rgbClr val="FF0000"/>
                </a:solidFill>
              </a:rPr>
              <a:t>-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52" name="ZoneTexte 51"/>
          <p:cNvSpPr txBox="1"/>
          <p:nvPr/>
        </p:nvSpPr>
        <p:spPr>
          <a:xfrm>
            <a:off x="4713676" y="202822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rgbClr val="00B050"/>
                </a:solidFill>
              </a:rPr>
              <a:t>+</a:t>
            </a:r>
            <a:endParaRPr lang="fr-FR" sz="1400" b="1" dirty="0">
              <a:solidFill>
                <a:srgbClr val="00B050"/>
              </a:solidFill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7865588" y="5217981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rgbClr val="00B050"/>
                </a:solidFill>
              </a:rPr>
              <a:t>+</a:t>
            </a:r>
            <a:endParaRPr lang="fr-FR" sz="1400" b="1" dirty="0">
              <a:solidFill>
                <a:srgbClr val="00B050"/>
              </a:solidFill>
            </a:endParaRPr>
          </a:p>
        </p:txBody>
      </p:sp>
      <p:pic>
        <p:nvPicPr>
          <p:cNvPr id="54" name="Picture 4"/>
          <p:cNvPicPr preferRelativeResize="0">
            <a:picLocks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5" b="15651"/>
          <a:stretch/>
        </p:blipFill>
        <p:spPr bwMode="auto">
          <a:xfrm>
            <a:off x="5297697" y="1791203"/>
            <a:ext cx="3067160" cy="3155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Ellipse 54"/>
          <p:cNvSpPr/>
          <p:nvPr/>
        </p:nvSpPr>
        <p:spPr>
          <a:xfrm rot="19632773">
            <a:off x="7142097" y="4220632"/>
            <a:ext cx="1200568" cy="648072"/>
          </a:xfrm>
          <a:prstGeom prst="ellipse">
            <a:avLst/>
          </a:prstGeom>
          <a:solidFill>
            <a:schemeClr val="bg1">
              <a:lumMod val="75000"/>
              <a:alpha val="73000"/>
            </a:schemeClr>
          </a:solidFill>
          <a:ln w="9525">
            <a:solidFill>
              <a:schemeClr val="bg1">
                <a:lumMod val="10000"/>
                <a:alpha val="5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288000" rIns="0" bIns="0" rtlCol="0" anchor="ctr"/>
          <a:lstStyle/>
          <a:p>
            <a:pPr algn="ctr"/>
            <a:r>
              <a:rPr lang="fr-FR" sz="800" i="1" dirty="0" smtClean="0">
                <a:solidFill>
                  <a:schemeClr val="bg1">
                    <a:lumMod val="10000"/>
                  </a:schemeClr>
                </a:solidFill>
              </a:rPr>
              <a:t>Zones</a:t>
            </a:r>
            <a:br>
              <a:rPr lang="fr-FR" sz="800" i="1" dirty="0" smtClean="0">
                <a:solidFill>
                  <a:schemeClr val="bg1">
                    <a:lumMod val="10000"/>
                  </a:schemeClr>
                </a:solidFill>
              </a:rPr>
            </a:br>
            <a:r>
              <a:rPr lang="fr-FR" sz="800" i="1" dirty="0" smtClean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fr-FR" sz="800" i="1" dirty="0">
                <a:solidFill>
                  <a:schemeClr val="bg1">
                    <a:lumMod val="10000"/>
                  </a:schemeClr>
                </a:solidFill>
              </a:rPr>
              <a:t>mal desservies en internet mobile </a:t>
            </a:r>
            <a:br>
              <a:rPr lang="fr-FR" sz="800" i="1" dirty="0">
                <a:solidFill>
                  <a:schemeClr val="bg1">
                    <a:lumMod val="10000"/>
                  </a:schemeClr>
                </a:solidFill>
              </a:rPr>
            </a:br>
            <a:r>
              <a:rPr lang="fr-FR" sz="800" i="1" dirty="0">
                <a:solidFill>
                  <a:schemeClr val="bg1">
                    <a:lumMod val="10000"/>
                  </a:schemeClr>
                </a:solidFill>
              </a:rPr>
              <a:t>et bien desservies THD fixe</a:t>
            </a:r>
          </a:p>
          <a:p>
            <a:pPr algn="ctr"/>
            <a:endParaRPr lang="fr-FR" dirty="0"/>
          </a:p>
        </p:txBody>
      </p:sp>
      <p:sp>
        <p:nvSpPr>
          <p:cNvPr id="56" name="Ellipse 55"/>
          <p:cNvSpPr/>
          <p:nvPr/>
        </p:nvSpPr>
        <p:spPr>
          <a:xfrm rot="1510348">
            <a:off x="7112654" y="1964748"/>
            <a:ext cx="1200568" cy="648072"/>
          </a:xfrm>
          <a:prstGeom prst="ellipse">
            <a:avLst/>
          </a:prstGeom>
          <a:solidFill>
            <a:schemeClr val="bg1">
              <a:lumMod val="75000"/>
              <a:alpha val="73000"/>
            </a:schemeClr>
          </a:solidFill>
          <a:ln w="9525">
            <a:solidFill>
              <a:schemeClr val="bg1">
                <a:lumMod val="10000"/>
                <a:alpha val="5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288000" rIns="0" bIns="0" rtlCol="0" anchor="ctr"/>
          <a:lstStyle/>
          <a:p>
            <a:pPr algn="ctr"/>
            <a:r>
              <a:rPr lang="fr-FR" sz="800" i="1" dirty="0" smtClean="0">
                <a:solidFill>
                  <a:schemeClr val="bg1">
                    <a:lumMod val="10000"/>
                  </a:schemeClr>
                </a:solidFill>
              </a:rPr>
              <a:t>Zones</a:t>
            </a:r>
            <a:br>
              <a:rPr lang="fr-FR" sz="800" i="1" dirty="0" smtClean="0">
                <a:solidFill>
                  <a:schemeClr val="bg1">
                    <a:lumMod val="10000"/>
                  </a:schemeClr>
                </a:solidFill>
              </a:rPr>
            </a:br>
            <a:r>
              <a:rPr lang="fr-FR" sz="800" i="1" dirty="0" smtClean="0">
                <a:solidFill>
                  <a:schemeClr val="bg1">
                    <a:lumMod val="10000"/>
                  </a:schemeClr>
                </a:solidFill>
              </a:rPr>
              <a:t> bien desservies </a:t>
            </a:r>
            <a:r>
              <a:rPr lang="fr-FR" sz="800" i="1" dirty="0">
                <a:solidFill>
                  <a:schemeClr val="bg1">
                    <a:lumMod val="10000"/>
                  </a:schemeClr>
                </a:solidFill>
              </a:rPr>
              <a:t>en internet mobile </a:t>
            </a:r>
            <a:br>
              <a:rPr lang="fr-FR" sz="800" i="1" dirty="0">
                <a:solidFill>
                  <a:schemeClr val="bg1">
                    <a:lumMod val="10000"/>
                  </a:schemeClr>
                </a:solidFill>
              </a:rPr>
            </a:br>
            <a:r>
              <a:rPr lang="fr-FR" sz="800" i="1" dirty="0">
                <a:solidFill>
                  <a:schemeClr val="bg1">
                    <a:lumMod val="10000"/>
                  </a:schemeClr>
                </a:solidFill>
              </a:rPr>
              <a:t>et bien desservies THD fixe</a:t>
            </a:r>
          </a:p>
          <a:p>
            <a:pPr algn="ctr"/>
            <a:endParaRPr lang="fr-FR" dirty="0"/>
          </a:p>
        </p:txBody>
      </p:sp>
      <p:sp>
        <p:nvSpPr>
          <p:cNvPr id="57" name="Ellipse 56"/>
          <p:cNvSpPr/>
          <p:nvPr/>
        </p:nvSpPr>
        <p:spPr>
          <a:xfrm rot="19836065">
            <a:off x="5163436" y="1991305"/>
            <a:ext cx="1200568" cy="648072"/>
          </a:xfrm>
          <a:prstGeom prst="ellipse">
            <a:avLst/>
          </a:prstGeom>
          <a:solidFill>
            <a:schemeClr val="bg1">
              <a:lumMod val="75000"/>
              <a:alpha val="73000"/>
            </a:schemeClr>
          </a:solidFill>
          <a:ln w="9525">
            <a:solidFill>
              <a:schemeClr val="bg1">
                <a:lumMod val="10000"/>
                <a:alpha val="5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288000" rIns="0" bIns="0" rtlCol="0" anchor="ctr"/>
          <a:lstStyle/>
          <a:p>
            <a:pPr algn="ctr"/>
            <a:r>
              <a:rPr lang="fr-FR" sz="800" i="1" dirty="0" smtClean="0">
                <a:solidFill>
                  <a:schemeClr val="bg1">
                    <a:lumMod val="10000"/>
                  </a:schemeClr>
                </a:solidFill>
              </a:rPr>
              <a:t>Zones</a:t>
            </a:r>
            <a:br>
              <a:rPr lang="fr-FR" sz="800" i="1" dirty="0" smtClean="0">
                <a:solidFill>
                  <a:schemeClr val="bg1">
                    <a:lumMod val="10000"/>
                  </a:schemeClr>
                </a:solidFill>
              </a:rPr>
            </a:br>
            <a:r>
              <a:rPr lang="fr-FR" sz="800" i="1" dirty="0" smtClean="0">
                <a:solidFill>
                  <a:schemeClr val="bg1">
                    <a:lumMod val="10000"/>
                  </a:schemeClr>
                </a:solidFill>
              </a:rPr>
              <a:t> bien desservies </a:t>
            </a:r>
            <a:r>
              <a:rPr lang="fr-FR" sz="800" i="1" dirty="0">
                <a:solidFill>
                  <a:schemeClr val="bg1">
                    <a:lumMod val="10000"/>
                  </a:schemeClr>
                </a:solidFill>
              </a:rPr>
              <a:t>en internet mobile </a:t>
            </a:r>
            <a:br>
              <a:rPr lang="fr-FR" sz="800" i="1" dirty="0">
                <a:solidFill>
                  <a:schemeClr val="bg1">
                    <a:lumMod val="10000"/>
                  </a:schemeClr>
                </a:solidFill>
              </a:rPr>
            </a:br>
            <a:r>
              <a:rPr lang="fr-FR" sz="800" i="1" dirty="0">
                <a:solidFill>
                  <a:schemeClr val="bg1">
                    <a:lumMod val="10000"/>
                  </a:schemeClr>
                </a:solidFill>
              </a:rPr>
              <a:t>et </a:t>
            </a:r>
            <a:r>
              <a:rPr lang="fr-FR" sz="800" i="1" dirty="0" smtClean="0">
                <a:solidFill>
                  <a:schemeClr val="bg1">
                    <a:lumMod val="10000"/>
                  </a:schemeClr>
                </a:solidFill>
              </a:rPr>
              <a:t>mal desservies </a:t>
            </a:r>
            <a:r>
              <a:rPr lang="fr-FR" sz="800" i="1" dirty="0">
                <a:solidFill>
                  <a:schemeClr val="bg1">
                    <a:lumMod val="10000"/>
                  </a:schemeClr>
                </a:solidFill>
              </a:rPr>
              <a:t>THD fixe</a:t>
            </a:r>
          </a:p>
          <a:p>
            <a:pPr algn="ctr"/>
            <a:endParaRPr lang="fr-FR" dirty="0"/>
          </a:p>
        </p:txBody>
      </p:sp>
      <p:sp>
        <p:nvSpPr>
          <p:cNvPr id="58" name="Ellipse 57"/>
          <p:cNvSpPr/>
          <p:nvPr/>
        </p:nvSpPr>
        <p:spPr>
          <a:xfrm rot="1665640">
            <a:off x="5214920" y="4245079"/>
            <a:ext cx="1200568" cy="648072"/>
          </a:xfrm>
          <a:prstGeom prst="ellipse">
            <a:avLst/>
          </a:prstGeom>
          <a:solidFill>
            <a:schemeClr val="bg1">
              <a:lumMod val="75000"/>
              <a:alpha val="73000"/>
            </a:schemeClr>
          </a:solidFill>
          <a:ln w="9525">
            <a:solidFill>
              <a:schemeClr val="bg1">
                <a:lumMod val="10000"/>
                <a:alpha val="5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288000" rIns="0" bIns="0" rtlCol="0" anchor="ctr"/>
          <a:lstStyle/>
          <a:p>
            <a:pPr algn="ctr"/>
            <a:r>
              <a:rPr lang="fr-FR" sz="800" i="1" dirty="0" smtClean="0">
                <a:solidFill>
                  <a:schemeClr val="bg1">
                    <a:lumMod val="10000"/>
                  </a:schemeClr>
                </a:solidFill>
              </a:rPr>
              <a:t>Zones</a:t>
            </a:r>
            <a:br>
              <a:rPr lang="fr-FR" sz="800" i="1" dirty="0" smtClean="0">
                <a:solidFill>
                  <a:schemeClr val="bg1">
                    <a:lumMod val="10000"/>
                  </a:schemeClr>
                </a:solidFill>
              </a:rPr>
            </a:br>
            <a:r>
              <a:rPr lang="fr-FR" sz="800" i="1" dirty="0" smtClean="0">
                <a:solidFill>
                  <a:schemeClr val="bg1">
                    <a:lumMod val="10000"/>
                  </a:schemeClr>
                </a:solidFill>
              </a:rPr>
              <a:t> mal desservies </a:t>
            </a:r>
            <a:r>
              <a:rPr lang="fr-FR" sz="800" i="1" dirty="0">
                <a:solidFill>
                  <a:schemeClr val="bg1">
                    <a:lumMod val="10000"/>
                  </a:schemeClr>
                </a:solidFill>
              </a:rPr>
              <a:t>en internet mobile </a:t>
            </a:r>
            <a:br>
              <a:rPr lang="fr-FR" sz="800" i="1" dirty="0">
                <a:solidFill>
                  <a:schemeClr val="bg1">
                    <a:lumMod val="10000"/>
                  </a:schemeClr>
                </a:solidFill>
              </a:rPr>
            </a:br>
            <a:r>
              <a:rPr lang="fr-FR" sz="800" i="1" dirty="0">
                <a:solidFill>
                  <a:schemeClr val="bg1">
                    <a:lumMod val="10000"/>
                  </a:schemeClr>
                </a:solidFill>
              </a:rPr>
              <a:t>et </a:t>
            </a:r>
            <a:r>
              <a:rPr lang="fr-FR" sz="800" i="1" dirty="0" smtClean="0">
                <a:solidFill>
                  <a:schemeClr val="bg1">
                    <a:lumMod val="10000"/>
                  </a:schemeClr>
                </a:solidFill>
              </a:rPr>
              <a:t>mal desservies </a:t>
            </a:r>
            <a:r>
              <a:rPr lang="fr-FR" sz="800" i="1" dirty="0">
                <a:solidFill>
                  <a:schemeClr val="bg1">
                    <a:lumMod val="10000"/>
                  </a:schemeClr>
                </a:solidFill>
              </a:rPr>
              <a:t>THD fixe</a:t>
            </a:r>
          </a:p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394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7" grpId="0"/>
      <p:bldP spid="38" grpId="0" animBg="1"/>
      <p:bldP spid="50" grpId="0"/>
      <p:bldP spid="51" grpId="0"/>
      <p:bldP spid="52" grpId="0"/>
      <p:bldP spid="53" grpId="0"/>
      <p:bldP spid="55" grpId="0" animBg="1"/>
      <p:bldP spid="56" grpId="0" animBg="1"/>
      <p:bldP spid="57" grpId="0" animBg="1"/>
      <p:bldP spid="5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7427168" cy="561545"/>
          </a:xfrm>
        </p:spPr>
        <p:txBody>
          <a:bodyPr>
            <a:normAutofit/>
          </a:bodyPr>
          <a:lstStyle/>
          <a:p>
            <a:r>
              <a:rPr lang="fr-FR" dirty="0"/>
              <a:t>Résultats – indicateur synthétique FIXE/MOBILE</a:t>
            </a:r>
          </a:p>
        </p:txBody>
      </p:sp>
      <p:pic>
        <p:nvPicPr>
          <p:cNvPr id="22" name="Picture 3" descr="N:\DST\SDOAS\BOT\Dossiers internes\Dossier Numérique\201703_typoaccesnumerique\img\EPCI_typofixemobile_v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707448"/>
            <a:ext cx="6984980" cy="62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N:\DST\SDOAS\BOT\Dossiers internes\Dossier Numérique\201703_typoaccesnumerique\img\EPCI_typofixemobile_faible_v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707448"/>
            <a:ext cx="6984980" cy="62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N:\DST\SDOAS\BOT\Dossiers internes\Dossier Numérique\201703_typoaccesnumerique\img\EPCI_typofixemobile_faiblefixe_v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707448"/>
            <a:ext cx="6984982" cy="62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3" descr="N:\DST\SDOAS\BOT\Dossiers internes\Dossier Numérique\201703_typoaccesnumerique\img\EPCI_typofixemobile_faiblemobile_v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707448"/>
            <a:ext cx="6984981" cy="62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Espace réservé du contenu 2"/>
          <p:cNvSpPr>
            <a:spLocks noGrp="1"/>
          </p:cNvSpPr>
          <p:nvPr>
            <p:ph sz="half" idx="1"/>
          </p:nvPr>
        </p:nvSpPr>
        <p:spPr>
          <a:xfrm>
            <a:off x="323528" y="1415074"/>
            <a:ext cx="3096344" cy="5040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dirty="0" smtClean="0"/>
              <a:t>Maille : EPCI</a:t>
            </a:r>
            <a:endParaRPr lang="fr-FR" sz="1200" b="0" dirty="0"/>
          </a:p>
        </p:txBody>
      </p:sp>
      <p:sp>
        <p:nvSpPr>
          <p:cNvPr id="27" name="Espace réservé du contenu 2"/>
          <p:cNvSpPr>
            <a:spLocks noGrp="1"/>
          </p:cNvSpPr>
          <p:nvPr>
            <p:ph sz="half" idx="1"/>
          </p:nvPr>
        </p:nvSpPr>
        <p:spPr>
          <a:xfrm>
            <a:off x="4355976" y="1415074"/>
            <a:ext cx="1215752" cy="351656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r>
              <a:rPr lang="fr-FR" sz="1200" dirty="0" smtClean="0"/>
              <a:t>mi-2016</a:t>
            </a:r>
            <a:endParaRPr lang="fr-FR" sz="1050" b="0" dirty="0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8" t="18512" r="59313" b="16714"/>
          <a:stretch/>
        </p:blipFill>
        <p:spPr bwMode="auto">
          <a:xfrm>
            <a:off x="6084168" y="2048744"/>
            <a:ext cx="2702744" cy="308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tangle à coins arrondis 30"/>
          <p:cNvSpPr/>
          <p:nvPr/>
        </p:nvSpPr>
        <p:spPr>
          <a:xfrm>
            <a:off x="6554766" y="3276396"/>
            <a:ext cx="1290343" cy="1368152"/>
          </a:xfrm>
          <a:prstGeom prst="roundRect">
            <a:avLst/>
          </a:prstGeom>
          <a:blipFill dpi="0" rotWithShape="1">
            <a:blip r:embed="rId8"/>
            <a:srcRect/>
            <a:stretch>
              <a:fillRect l="-90000" t="-17000" r="-37000" b="-28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à coins arrondis 31"/>
          <p:cNvSpPr/>
          <p:nvPr/>
        </p:nvSpPr>
        <p:spPr>
          <a:xfrm>
            <a:off x="6532994" y="2588974"/>
            <a:ext cx="1290343" cy="684076"/>
          </a:xfrm>
          <a:prstGeom prst="roundRect">
            <a:avLst/>
          </a:prstGeom>
          <a:blipFill dpi="0" rotWithShape="1">
            <a:blip r:embed="rId8"/>
            <a:srcRect/>
            <a:stretch>
              <a:fillRect l="-90000" t="-34000" r="-37000" b="-156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à coins arrondis 32"/>
          <p:cNvSpPr/>
          <p:nvPr/>
        </p:nvSpPr>
        <p:spPr>
          <a:xfrm>
            <a:off x="7866881" y="3276396"/>
            <a:ext cx="615323" cy="1368152"/>
          </a:xfrm>
          <a:prstGeom prst="roundRect">
            <a:avLst/>
          </a:prstGeom>
          <a:blipFill dpi="0" rotWithShape="1">
            <a:blip r:embed="rId8"/>
            <a:srcRect/>
            <a:stretch>
              <a:fillRect l="-298434" t="-17000" r="-77589" b="-28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138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437986"/>
            <a:ext cx="7772400" cy="1470025"/>
          </a:xfrm>
        </p:spPr>
        <p:txBody>
          <a:bodyPr/>
          <a:lstStyle/>
          <a:p>
            <a:pPr algn="ctr"/>
            <a:r>
              <a:rPr lang="fr-FR" sz="2400" dirty="0" smtClean="0"/>
              <a:t>Merci</a:t>
            </a:r>
            <a:endParaRPr lang="fr-FR" sz="2400" dirty="0"/>
          </a:p>
        </p:txBody>
      </p:sp>
      <p:sp>
        <p:nvSpPr>
          <p:cNvPr id="5" name="Sous-titre 2"/>
          <p:cNvSpPr txBox="1">
            <a:spLocks/>
          </p:cNvSpPr>
          <p:nvPr/>
        </p:nvSpPr>
        <p:spPr>
          <a:xfrm>
            <a:off x="685800" y="5229200"/>
            <a:ext cx="7086600" cy="1152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i="1" dirty="0" smtClean="0"/>
              <a:t>Mathieu Garnier, Marc </a:t>
            </a:r>
            <a:r>
              <a:rPr lang="fr-FR" sz="1200" i="1" dirty="0" err="1" smtClean="0"/>
              <a:t>Laget</a:t>
            </a:r>
            <a:r>
              <a:rPr lang="fr-FR" sz="1200" i="1" dirty="0" smtClean="0"/>
              <a:t> – </a:t>
            </a:r>
            <a:r>
              <a:rPr lang="fr-FR" sz="1200" i="1" dirty="0" smtClean="0"/>
              <a:t>CGET</a:t>
            </a:r>
          </a:p>
          <a:p>
            <a:endParaRPr lang="fr-FR" sz="1200" i="1" dirty="0" smtClean="0"/>
          </a:p>
          <a:p>
            <a:r>
              <a:rPr lang="fr-FR" dirty="0"/>
              <a:t>Réunion des SGAR – 17/01/2018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263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7427168" cy="561545"/>
          </a:xfrm>
        </p:spPr>
        <p:txBody>
          <a:bodyPr>
            <a:normAutofit/>
          </a:bodyPr>
          <a:lstStyle/>
          <a:p>
            <a:r>
              <a:rPr lang="fr-FR" dirty="0" smtClean="0"/>
              <a:t>Annexes</a:t>
            </a:r>
            <a:endParaRPr lang="fr-FR" dirty="0"/>
          </a:p>
        </p:txBody>
      </p:sp>
      <p:pic>
        <p:nvPicPr>
          <p:cNvPr id="1026" name="Picture 2" descr="N:\DST\SDOAS\BOT\Dossiers internes\Dossier Numérique\201703_typoaccesnumerique\img_SOU\evol_score_FIXE_EPC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8" y="1844824"/>
            <a:ext cx="4320000" cy="43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N:\DST\SDOAS\BOT\Dossiers internes\Dossier Numérique\201703_typoaccesnumerique\img_SOU\evol_score_MOBILE_EPC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96" y="1844823"/>
            <a:ext cx="4320000" cy="43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e 16"/>
          <p:cNvGrpSpPr/>
          <p:nvPr/>
        </p:nvGrpSpPr>
        <p:grpSpPr>
          <a:xfrm>
            <a:off x="4488758" y="3073679"/>
            <a:ext cx="216024" cy="1751081"/>
            <a:chOff x="5220072" y="3463546"/>
            <a:chExt cx="216024" cy="1751081"/>
          </a:xfrm>
        </p:grpSpPr>
        <p:sp>
          <p:nvSpPr>
            <p:cNvPr id="18" name="Rectangle 17"/>
            <p:cNvSpPr/>
            <p:nvPr/>
          </p:nvSpPr>
          <p:spPr>
            <a:xfrm>
              <a:off x="5220072" y="4264626"/>
              <a:ext cx="216024" cy="154375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b="1" dirty="0" smtClean="0">
                  <a:latin typeface="Calibri" panose="020F0502020204030204" pitchFamily="34" charset="0"/>
                </a:rPr>
                <a:t>0</a:t>
              </a:r>
              <a:endParaRPr lang="fr-FR" sz="1600" b="1" dirty="0">
                <a:latin typeface="Calibri" panose="020F050202020403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20072" y="4104638"/>
              <a:ext cx="216024" cy="154375"/>
            </a:xfrm>
            <a:prstGeom prst="rect">
              <a:avLst/>
            </a:prstGeom>
            <a:solidFill>
              <a:srgbClr val="FF000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b="1" dirty="0" smtClean="0">
                  <a:latin typeface="Calibri" panose="020F0502020204030204" pitchFamily="34" charset="0"/>
                </a:rPr>
                <a:t>1</a:t>
              </a:r>
              <a:endParaRPr lang="fr-FR" sz="1600" b="1" dirty="0">
                <a:latin typeface="Calibri" panose="020F0502020204030204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220072" y="3946662"/>
              <a:ext cx="216024" cy="154375"/>
            </a:xfrm>
            <a:prstGeom prst="rect">
              <a:avLst/>
            </a:prstGeom>
            <a:solidFill>
              <a:srgbClr val="FFA50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b="1" dirty="0" smtClean="0">
                  <a:latin typeface="Calibri" panose="020F0502020204030204" pitchFamily="34" charset="0"/>
                </a:rPr>
                <a:t>2</a:t>
              </a:r>
              <a:endParaRPr lang="fr-FR" sz="1600" b="1" dirty="0">
                <a:latin typeface="Calibri" panose="020F0502020204030204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20072" y="3786478"/>
              <a:ext cx="216024" cy="154375"/>
            </a:xfrm>
            <a:prstGeom prst="rect">
              <a:avLst/>
            </a:prstGeom>
            <a:solidFill>
              <a:srgbClr val="F0E68C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b="1" dirty="0" smtClean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</a:rPr>
                <a:t>3</a:t>
              </a:r>
              <a:endParaRPr lang="fr-FR" sz="16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220072" y="3623730"/>
              <a:ext cx="216024" cy="154375"/>
            </a:xfrm>
            <a:prstGeom prst="rect">
              <a:avLst/>
            </a:prstGeom>
            <a:solidFill>
              <a:srgbClr val="46D246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b="1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4</a:t>
              </a:r>
              <a:endParaRPr lang="fr-FR" sz="16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220072" y="3463546"/>
              <a:ext cx="216024" cy="154375"/>
            </a:xfrm>
            <a:prstGeom prst="rect">
              <a:avLst/>
            </a:prstGeom>
            <a:solidFill>
              <a:srgbClr val="009D4F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b="1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5</a:t>
              </a:r>
              <a:endParaRPr lang="fr-FR" sz="16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220072" y="4264626"/>
              <a:ext cx="216024" cy="15437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b="1" dirty="0" smtClean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</a:rPr>
                <a:t>0</a:t>
              </a:r>
              <a:endParaRPr lang="fr-FR" sz="16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220072" y="4104638"/>
              <a:ext cx="216024" cy="154375"/>
            </a:xfrm>
            <a:prstGeom prst="rect">
              <a:avLst/>
            </a:prstGeom>
            <a:solidFill>
              <a:srgbClr val="B8D9A9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fr-FR" sz="800" b="1" dirty="0" smtClean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</a:rPr>
                <a:t>+1</a:t>
              </a:r>
              <a:endParaRPr lang="fr-FR" sz="16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220072" y="3946662"/>
              <a:ext cx="216024" cy="154375"/>
            </a:xfrm>
            <a:prstGeom prst="rect">
              <a:avLst/>
            </a:prstGeom>
            <a:solidFill>
              <a:srgbClr val="8DBC8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fr-FR" sz="800" b="1" dirty="0" smtClean="0">
                  <a:latin typeface="Calibri" panose="020F0502020204030204" pitchFamily="34" charset="0"/>
                </a:rPr>
                <a:t>+2</a:t>
              </a:r>
              <a:endParaRPr lang="fr-FR" sz="1600" b="1" dirty="0">
                <a:latin typeface="Calibri" panose="020F0502020204030204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220072" y="3786478"/>
              <a:ext cx="216024" cy="154375"/>
            </a:xfrm>
            <a:prstGeom prst="rect">
              <a:avLst/>
            </a:prstGeom>
            <a:solidFill>
              <a:srgbClr val="5D9D52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fr-FR" sz="800" b="1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+3</a:t>
              </a:r>
              <a:endParaRPr lang="fr-FR" sz="16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220072" y="3623730"/>
              <a:ext cx="216024" cy="154375"/>
            </a:xfrm>
            <a:prstGeom prst="rect">
              <a:avLst/>
            </a:prstGeom>
            <a:solidFill>
              <a:srgbClr val="287A22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fr-FR" sz="800" b="1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+4</a:t>
              </a:r>
              <a:endParaRPr lang="fr-FR" sz="16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220072" y="3463546"/>
              <a:ext cx="216024" cy="154375"/>
            </a:xfrm>
            <a:prstGeom prst="rect">
              <a:avLst/>
            </a:prstGeom>
            <a:solidFill>
              <a:srgbClr val="17692C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fr-FR" sz="800" b="1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+5</a:t>
              </a:r>
              <a:endParaRPr lang="fr-FR" sz="16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220072" y="5060252"/>
              <a:ext cx="216024" cy="154375"/>
            </a:xfrm>
            <a:prstGeom prst="rect">
              <a:avLst/>
            </a:prstGeom>
            <a:solidFill>
              <a:srgbClr val="7C000C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fr-FR" sz="800" b="1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-5</a:t>
              </a:r>
              <a:endParaRPr lang="fr-FR" sz="16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220072" y="4900264"/>
              <a:ext cx="216024" cy="154375"/>
            </a:xfrm>
            <a:prstGeom prst="rect">
              <a:avLst/>
            </a:prstGeom>
            <a:solidFill>
              <a:srgbClr val="DA000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fr-FR" sz="800" b="1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-4</a:t>
              </a:r>
              <a:endParaRPr lang="fr-FR" sz="16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220072" y="4742288"/>
              <a:ext cx="216024" cy="154375"/>
            </a:xfrm>
            <a:prstGeom prst="rect">
              <a:avLst/>
            </a:prstGeom>
            <a:solidFill>
              <a:srgbClr val="EC4E49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fr-FR" sz="800" b="1" dirty="0" smtClean="0">
                  <a:latin typeface="Calibri" panose="020F0502020204030204" pitchFamily="34" charset="0"/>
                </a:rPr>
                <a:t>-3</a:t>
              </a:r>
              <a:endParaRPr lang="fr-FR" sz="1600" b="1" dirty="0">
                <a:latin typeface="Calibri" panose="020F0502020204030204" pitchFamily="34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220072" y="4582104"/>
              <a:ext cx="216024" cy="154375"/>
            </a:xfrm>
            <a:prstGeom prst="rect">
              <a:avLst/>
            </a:prstGeom>
            <a:solidFill>
              <a:srgbClr val="F4988D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fr-FR" sz="800" b="1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-2</a:t>
              </a:r>
              <a:endParaRPr lang="fr-FR" sz="16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220072" y="4419356"/>
              <a:ext cx="216024" cy="154375"/>
            </a:xfrm>
            <a:prstGeom prst="rect">
              <a:avLst/>
            </a:prstGeom>
            <a:solidFill>
              <a:srgbClr val="FCDACA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fr-FR" sz="800" b="1" dirty="0" smtClean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</a:rPr>
                <a:t>-1</a:t>
              </a:r>
              <a:endParaRPr lang="fr-FR" sz="16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820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Contexte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3284984"/>
            <a:ext cx="4546849" cy="17281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dirty="0" smtClean="0"/>
              <a:t>Objectif :</a:t>
            </a:r>
          </a:p>
          <a:p>
            <a:pPr marL="0" indent="0">
              <a:buNone/>
            </a:pPr>
            <a:endParaRPr lang="fr-FR" sz="500" b="0" dirty="0" smtClean="0"/>
          </a:p>
          <a:p>
            <a:pPr marL="0" indent="0">
              <a:buNone/>
            </a:pPr>
            <a:r>
              <a:rPr lang="fr-FR" sz="1200" b="0" dirty="0" smtClean="0"/>
              <a:t>Disposer d’un indicateur synthétisant le niveau de couverture numérique des territoires :</a:t>
            </a:r>
          </a:p>
          <a:p>
            <a:pPr marL="171450" indent="-171450">
              <a:buFontTx/>
              <a:buChar char="-"/>
            </a:pPr>
            <a:r>
              <a:rPr lang="fr-FR" sz="1200" b="0" dirty="0" smtClean="0"/>
              <a:t>en technologie d’accès fixe</a:t>
            </a:r>
          </a:p>
          <a:p>
            <a:pPr marL="171450" indent="-171450">
              <a:buFontTx/>
              <a:buChar char="-"/>
            </a:pPr>
            <a:r>
              <a:rPr lang="fr-FR" sz="1200" b="0" dirty="0" smtClean="0"/>
              <a:t>en technologie d’accès mobile</a:t>
            </a:r>
          </a:p>
          <a:p>
            <a:pPr marL="0" indent="0">
              <a:buNone/>
            </a:pPr>
            <a:r>
              <a:rPr lang="fr-FR" sz="1200" b="0" dirty="0" smtClean="0"/>
              <a:t>Pour obtenir au final un indicateur composite prenant en compte ces deux dimensions et déceler les difficultés d’accès.</a:t>
            </a:r>
          </a:p>
        </p:txBody>
      </p:sp>
      <p:sp>
        <p:nvSpPr>
          <p:cNvPr id="9" name="Espace réservé du contenu 2"/>
          <p:cNvSpPr>
            <a:spLocks noGrp="1"/>
          </p:cNvSpPr>
          <p:nvPr>
            <p:ph sz="half" idx="1"/>
          </p:nvPr>
        </p:nvSpPr>
        <p:spPr>
          <a:xfrm>
            <a:off x="455760" y="5301208"/>
            <a:ext cx="7427168" cy="13681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dirty="0" smtClean="0"/>
              <a:t>Deux niveaux de services à </a:t>
            </a:r>
            <a:r>
              <a:rPr lang="fr-FR" dirty="0" smtClean="0"/>
              <a:t>distinguer :</a:t>
            </a:r>
            <a:endParaRPr lang="fr-FR" dirty="0" smtClean="0"/>
          </a:p>
          <a:p>
            <a:pPr marL="0" indent="0">
              <a:buNone/>
            </a:pPr>
            <a:endParaRPr lang="fr-FR" sz="500" b="0" dirty="0" smtClean="0"/>
          </a:p>
          <a:p>
            <a:pPr marL="0" indent="0">
              <a:buNone/>
            </a:pPr>
            <a:endParaRPr lang="fr-FR" sz="1200" b="0" dirty="0" smtClean="0"/>
          </a:p>
          <a:p>
            <a:pPr marL="0" indent="0">
              <a:buNone/>
            </a:pPr>
            <a:endParaRPr lang="fr-FR" sz="500" b="0" dirty="0" smtClean="0"/>
          </a:p>
          <a:p>
            <a:pPr marL="171450" indent="-171450">
              <a:buFontTx/>
              <a:buChar char="-"/>
            </a:pPr>
            <a:r>
              <a:rPr lang="fr-FR" sz="1200" b="0" dirty="0" smtClean="0"/>
              <a:t>Service ‘</a:t>
            </a:r>
            <a:r>
              <a:rPr lang="fr-FR" sz="1200" b="0" i="1" dirty="0" smtClean="0"/>
              <a:t>de base</a:t>
            </a:r>
            <a:r>
              <a:rPr lang="fr-FR" sz="1200" b="0" dirty="0" smtClean="0"/>
              <a:t>’ : à fournir a minima</a:t>
            </a:r>
          </a:p>
          <a:p>
            <a:pPr marL="171450" indent="-171450">
              <a:buFontTx/>
              <a:buChar char="-"/>
            </a:pPr>
            <a:endParaRPr lang="fr-FR" sz="500" b="0" dirty="0" smtClean="0"/>
          </a:p>
          <a:p>
            <a:pPr marL="171450" indent="-171450">
              <a:buFontTx/>
              <a:buChar char="-"/>
            </a:pPr>
            <a:r>
              <a:rPr lang="fr-FR" sz="1200" b="0" dirty="0" smtClean="0"/>
              <a:t>Service ‘</a:t>
            </a:r>
            <a:r>
              <a:rPr lang="fr-FR" sz="1200" b="0" i="1" dirty="0" smtClean="0"/>
              <a:t>cible</a:t>
            </a:r>
            <a:r>
              <a:rPr lang="fr-FR" sz="1200" b="0" dirty="0" smtClean="0"/>
              <a:t>’ : à atteindre dans un futur proche</a:t>
            </a:r>
          </a:p>
          <a:p>
            <a:pPr marL="171450" indent="-171450">
              <a:buFontTx/>
              <a:buChar char="-"/>
            </a:pPr>
            <a:endParaRPr lang="fr-FR" sz="1200" b="0" dirty="0"/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"/>
          </p:nvPr>
        </p:nvSpPr>
        <p:spPr>
          <a:xfrm>
            <a:off x="5148064" y="3336572"/>
            <a:ext cx="3787033" cy="15325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dirty="0" smtClean="0"/>
              <a:t>Publics :</a:t>
            </a:r>
          </a:p>
          <a:p>
            <a:pPr marL="0" indent="0">
              <a:buNone/>
            </a:pPr>
            <a:endParaRPr lang="fr-FR" sz="500" b="0" dirty="0" smtClean="0"/>
          </a:p>
          <a:p>
            <a:pPr marL="0" indent="0">
              <a:buNone/>
            </a:pPr>
            <a:r>
              <a:rPr lang="fr-FR" sz="1200" b="0" dirty="0" smtClean="0"/>
              <a:t>Acteurs locaux et ingénierie territoriale.</a:t>
            </a:r>
            <a:br>
              <a:rPr lang="fr-FR" sz="1200" b="0" dirty="0" smtClean="0"/>
            </a:br>
            <a:r>
              <a:rPr lang="fr-FR" sz="1200" b="0" dirty="0" smtClean="0"/>
              <a:t/>
            </a:r>
            <a:br>
              <a:rPr lang="fr-FR" sz="1200" b="0" dirty="0" smtClean="0"/>
            </a:br>
            <a:r>
              <a:rPr lang="fr-FR" sz="1050" b="0" dirty="0" smtClean="0"/>
              <a:t>CRSN : Commissions Régionales de Stratégie Numérique.</a:t>
            </a:r>
          </a:p>
          <a:p>
            <a:r>
              <a:rPr lang="fr-FR" sz="1050" b="0" dirty="0"/>
              <a:t>SRADDET : Schéma régional d'aménagement, de développement durable et d'égalité des territoires</a:t>
            </a:r>
            <a:endParaRPr lang="fr-FR" sz="1050" b="0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6" t="29407" r="67023" b="18677"/>
          <a:stretch/>
        </p:blipFill>
        <p:spPr bwMode="auto">
          <a:xfrm>
            <a:off x="4572000" y="764704"/>
            <a:ext cx="4039417" cy="2328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9" t="33745" r="62775" b="5795"/>
          <a:stretch/>
        </p:blipFill>
        <p:spPr bwMode="auto">
          <a:xfrm>
            <a:off x="548950" y="841320"/>
            <a:ext cx="3867656" cy="2251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Espace réservé du contenu 2"/>
          <p:cNvSpPr>
            <a:spLocks noGrp="1"/>
          </p:cNvSpPr>
          <p:nvPr>
            <p:ph sz="half" idx="1"/>
          </p:nvPr>
        </p:nvSpPr>
        <p:spPr>
          <a:xfrm>
            <a:off x="4283968" y="5862464"/>
            <a:ext cx="670634" cy="360000"/>
          </a:xfrm>
          <a:solidFill>
            <a:schemeClr val="bg1">
              <a:lumMod val="90000"/>
            </a:schemeClr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fr-FR" sz="900" dirty="0" smtClean="0">
                <a:solidFill>
                  <a:schemeClr val="bg1">
                    <a:lumMod val="10000"/>
                  </a:schemeClr>
                </a:solidFill>
              </a:rPr>
              <a:t>Service de base</a:t>
            </a:r>
          </a:p>
        </p:txBody>
      </p:sp>
      <p:sp>
        <p:nvSpPr>
          <p:cNvPr id="18" name="Espace réservé du contenu 2"/>
          <p:cNvSpPr>
            <a:spLocks noGrp="1"/>
          </p:cNvSpPr>
          <p:nvPr>
            <p:ph sz="half" idx="1"/>
          </p:nvPr>
        </p:nvSpPr>
        <p:spPr>
          <a:xfrm>
            <a:off x="4295124" y="6228020"/>
            <a:ext cx="669600" cy="369332"/>
          </a:xfrm>
          <a:solidFill>
            <a:schemeClr val="bg1">
              <a:lumMod val="90000"/>
            </a:schemeClr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fr-FR" sz="900" dirty="0" smtClean="0">
                <a:solidFill>
                  <a:schemeClr val="bg1">
                    <a:lumMod val="10000"/>
                  </a:schemeClr>
                </a:solidFill>
              </a:rPr>
              <a:t>Service cible</a:t>
            </a:r>
          </a:p>
        </p:txBody>
      </p:sp>
      <p:sp>
        <p:nvSpPr>
          <p:cNvPr id="19" name="Espace réservé du contenu 2"/>
          <p:cNvSpPr>
            <a:spLocks noGrp="1"/>
          </p:cNvSpPr>
          <p:nvPr>
            <p:ph sz="half" idx="1"/>
          </p:nvPr>
        </p:nvSpPr>
        <p:spPr>
          <a:xfrm>
            <a:off x="4954602" y="5502424"/>
            <a:ext cx="648000" cy="369332"/>
          </a:xfrm>
          <a:solidFill>
            <a:schemeClr val="bg1">
              <a:lumMod val="90000"/>
            </a:schemeClr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fr-FR" sz="900" dirty="0" smtClean="0">
                <a:solidFill>
                  <a:schemeClr val="bg1">
                    <a:lumMod val="10000"/>
                  </a:schemeClr>
                </a:solidFill>
              </a:rPr>
              <a:t>ACCES FIXE</a:t>
            </a:r>
          </a:p>
        </p:txBody>
      </p:sp>
      <p:sp>
        <p:nvSpPr>
          <p:cNvPr id="20" name="Espace réservé du contenu 2"/>
          <p:cNvSpPr>
            <a:spLocks noGrp="1"/>
          </p:cNvSpPr>
          <p:nvPr>
            <p:ph sz="half" idx="1"/>
          </p:nvPr>
        </p:nvSpPr>
        <p:spPr>
          <a:xfrm>
            <a:off x="5602602" y="5493132"/>
            <a:ext cx="648000" cy="369332"/>
          </a:xfrm>
          <a:solidFill>
            <a:schemeClr val="bg1">
              <a:lumMod val="90000"/>
            </a:schemeClr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fr-FR" sz="900" dirty="0" smtClean="0">
                <a:solidFill>
                  <a:schemeClr val="bg1">
                    <a:lumMod val="10000"/>
                  </a:schemeClr>
                </a:solidFill>
              </a:rPr>
              <a:t>ACCES MOBILE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5043398" y="5904414"/>
            <a:ext cx="479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>
                <a:solidFill>
                  <a:schemeClr val="bg1">
                    <a:lumMod val="10000"/>
                  </a:schemeClr>
                </a:solidFill>
              </a:rPr>
              <a:t>HD</a:t>
            </a:r>
            <a:endParaRPr lang="fr-FR" sz="16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5658836" y="5911106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>
                <a:solidFill>
                  <a:schemeClr val="bg1">
                    <a:lumMod val="10000"/>
                  </a:schemeClr>
                </a:solidFill>
              </a:rPr>
              <a:t>2G</a:t>
            </a:r>
            <a:endParaRPr lang="fr-FR" sz="16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5665528" y="6231796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bg1">
                    <a:lumMod val="10000"/>
                  </a:schemeClr>
                </a:solidFill>
              </a:rPr>
              <a:t>4</a:t>
            </a:r>
            <a:r>
              <a:rPr lang="fr-FR" sz="1600" b="1" dirty="0" smtClean="0">
                <a:solidFill>
                  <a:schemeClr val="bg1">
                    <a:lumMod val="10000"/>
                  </a:schemeClr>
                </a:solidFill>
              </a:rPr>
              <a:t>G</a:t>
            </a:r>
            <a:endParaRPr lang="fr-FR" sz="1600" b="1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4954602" y="6253282"/>
            <a:ext cx="6046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>
                <a:solidFill>
                  <a:schemeClr val="bg1">
                    <a:lumMod val="10000"/>
                  </a:schemeClr>
                </a:solidFill>
              </a:rPr>
              <a:t>THD</a:t>
            </a:r>
            <a:endParaRPr lang="fr-FR" sz="1600" b="1" dirty="0">
              <a:solidFill>
                <a:schemeClr val="bg1">
                  <a:lumMod val="10000"/>
                </a:schemeClr>
              </a:solidFill>
            </a:endParaRPr>
          </a:p>
        </p:txBody>
      </p:sp>
      <p:cxnSp>
        <p:nvCxnSpPr>
          <p:cNvPr id="15" name="Connecteur droit 14"/>
          <p:cNvCxnSpPr/>
          <p:nvPr/>
        </p:nvCxnSpPr>
        <p:spPr>
          <a:xfrm>
            <a:off x="5608576" y="5911106"/>
            <a:ext cx="0" cy="659244"/>
          </a:xfrm>
          <a:prstGeom prst="line">
            <a:avLst/>
          </a:prstGeom>
          <a:ln>
            <a:solidFill>
              <a:schemeClr val="bg1">
                <a:lumMod val="1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 flipH="1">
            <a:off x="4989762" y="6237312"/>
            <a:ext cx="1238422" cy="0"/>
          </a:xfrm>
          <a:prstGeom prst="line">
            <a:avLst/>
          </a:prstGeom>
          <a:ln>
            <a:solidFill>
              <a:schemeClr val="bg1">
                <a:lumMod val="1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20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build="p"/>
      <p:bldP spid="7" grpId="0" uiExpand="1" build="p"/>
      <p:bldP spid="17" grpId="0" build="p" animBg="1"/>
      <p:bldP spid="18" grpId="0" build="p" animBg="1"/>
      <p:bldP spid="19" grpId="0" build="p" animBg="1"/>
      <p:bldP spid="20" grpId="0" build="p" animBg="1"/>
      <p:bldP spid="12" grpId="0"/>
      <p:bldP spid="22" grpId="0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Indicateurs bruts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41176" y="5445224"/>
            <a:ext cx="7427168" cy="9361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1200" b="0" dirty="0" smtClean="0"/>
              <a:t>A la maille communale, les situations extrêmes sont les plus courantes</a:t>
            </a:r>
          </a:p>
          <a:p>
            <a:pPr marL="0" indent="0">
              <a:buNone/>
            </a:pPr>
            <a:r>
              <a:rPr lang="fr-FR" sz="1200" b="0" dirty="0" smtClean="0"/>
              <a:t>-&gt; Deux indicateurs sont nécessaires pour comprendre le niveau d’accès à l’internet fixe.</a:t>
            </a:r>
          </a:p>
          <a:p>
            <a:pPr marL="0" indent="0">
              <a:buNone/>
            </a:pPr>
            <a:r>
              <a:rPr lang="fr-FR" sz="1200" b="0" dirty="0" smtClean="0"/>
              <a:t>-&gt; les taux peuvent être simplifiés en classe de couverture (faible, moyen, élevé)</a:t>
            </a:r>
          </a:p>
        </p:txBody>
      </p:sp>
      <p:sp>
        <p:nvSpPr>
          <p:cNvPr id="14" name="Espace réservé du contenu 2"/>
          <p:cNvSpPr>
            <a:spLocks noGrp="1"/>
          </p:cNvSpPr>
          <p:nvPr>
            <p:ph sz="half" idx="1"/>
          </p:nvPr>
        </p:nvSpPr>
        <p:spPr>
          <a:xfrm>
            <a:off x="273832" y="1999873"/>
            <a:ext cx="1489856" cy="276999"/>
          </a:xfrm>
          <a:solidFill>
            <a:schemeClr val="bg1">
              <a:lumMod val="90000"/>
            </a:schemeClr>
          </a:solidFill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fr-FR" sz="1200" dirty="0" smtClean="0">
                <a:solidFill>
                  <a:schemeClr val="bg1">
                    <a:lumMod val="10000"/>
                  </a:schemeClr>
                </a:solidFill>
              </a:rPr>
              <a:t>Service de base</a:t>
            </a:r>
          </a:p>
        </p:txBody>
      </p:sp>
      <p:sp>
        <p:nvSpPr>
          <p:cNvPr id="16" name="Espace réservé du contenu 2"/>
          <p:cNvSpPr>
            <a:spLocks noGrp="1"/>
          </p:cNvSpPr>
          <p:nvPr>
            <p:ph sz="half" idx="1"/>
          </p:nvPr>
        </p:nvSpPr>
        <p:spPr>
          <a:xfrm>
            <a:off x="251520" y="6309320"/>
            <a:ext cx="7416824" cy="5760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1200" b="0" dirty="0" smtClean="0"/>
              <a:t>Du point de vue territorial, il faut assurer la complétude du service sur l’ensemble du territoire que ce soit en accès mobile (usages en mobilité : surface couverte) ou en accès fixe (locaux éligibles).</a:t>
            </a:r>
          </a:p>
        </p:txBody>
      </p:sp>
      <p:pic>
        <p:nvPicPr>
          <p:cNvPr id="2052" name="Picture 4" descr="N:\DST\SDOAS\BOT\Dossiers internes\Dossier Numérique\201703_typoaccesnumerique\img_SOU\pct_HD_bretagn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531" y="908960"/>
            <a:ext cx="2971093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:\DST\SDOAS\BOT\Dossiers internes\Dossier Numérique\201703_typoaccesnumerique\img_SOU\pct_THD_bretagn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531" y="3177192"/>
            <a:ext cx="2971092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Espace réservé du contenu 2"/>
          <p:cNvSpPr>
            <a:spLocks noGrp="1"/>
          </p:cNvSpPr>
          <p:nvPr>
            <p:ph sz="half" idx="1"/>
          </p:nvPr>
        </p:nvSpPr>
        <p:spPr>
          <a:xfrm>
            <a:off x="345840" y="4088105"/>
            <a:ext cx="1489856" cy="276999"/>
          </a:xfrm>
          <a:solidFill>
            <a:schemeClr val="bg1">
              <a:lumMod val="90000"/>
            </a:schemeClr>
          </a:solidFill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fr-FR" sz="1200" dirty="0" smtClean="0">
                <a:solidFill>
                  <a:schemeClr val="bg1">
                    <a:lumMod val="10000"/>
                  </a:schemeClr>
                </a:solidFill>
              </a:rPr>
              <a:t>Service cible</a:t>
            </a:r>
          </a:p>
        </p:txBody>
      </p:sp>
      <p:sp>
        <p:nvSpPr>
          <p:cNvPr id="19" name="Espace réservé du contenu 2"/>
          <p:cNvSpPr>
            <a:spLocks noGrp="1"/>
          </p:cNvSpPr>
          <p:nvPr>
            <p:ph sz="half" idx="1"/>
          </p:nvPr>
        </p:nvSpPr>
        <p:spPr>
          <a:xfrm>
            <a:off x="3275856" y="535667"/>
            <a:ext cx="1489856" cy="276999"/>
          </a:xfrm>
          <a:solidFill>
            <a:schemeClr val="bg1">
              <a:lumMod val="90000"/>
            </a:schemeClr>
          </a:solidFill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fr-FR" sz="1200" dirty="0" smtClean="0">
                <a:solidFill>
                  <a:schemeClr val="bg1">
                    <a:lumMod val="10000"/>
                  </a:schemeClr>
                </a:solidFill>
              </a:rPr>
              <a:t>ACCES FIXE</a:t>
            </a:r>
          </a:p>
        </p:txBody>
      </p:sp>
      <p:sp>
        <p:nvSpPr>
          <p:cNvPr id="22" name="Espace réservé du contenu 2"/>
          <p:cNvSpPr>
            <a:spLocks noGrp="1"/>
          </p:cNvSpPr>
          <p:nvPr>
            <p:ph sz="half" idx="1"/>
          </p:nvPr>
        </p:nvSpPr>
        <p:spPr>
          <a:xfrm>
            <a:off x="6444208" y="548680"/>
            <a:ext cx="1489856" cy="276999"/>
          </a:xfrm>
          <a:solidFill>
            <a:schemeClr val="bg1">
              <a:lumMod val="90000"/>
            </a:schemeClr>
          </a:solidFill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fr-FR" sz="1200" dirty="0" smtClean="0">
                <a:solidFill>
                  <a:schemeClr val="bg1">
                    <a:lumMod val="10000"/>
                  </a:schemeClr>
                </a:solidFill>
              </a:rPr>
              <a:t>ACCES MOBILE</a:t>
            </a:r>
          </a:p>
        </p:txBody>
      </p:sp>
      <p:pic>
        <p:nvPicPr>
          <p:cNvPr id="2055" name="Picture 7" descr="N:\DST\SDOAS\BOT\Dossiers internes\Dossier Numérique\201703_typoaccesnumerique\img_SOU\pct_2G_bretagn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296" y="908960"/>
            <a:ext cx="2971093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N:\DST\SDOAS\BOT\Dossiers internes\Dossier Numérique\201703_typoaccesnumerique\img_SOU\pct_4G_bretagn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296" y="3177192"/>
            <a:ext cx="2971093" cy="19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cteur droit 26"/>
          <p:cNvCxnSpPr/>
          <p:nvPr/>
        </p:nvCxnSpPr>
        <p:spPr>
          <a:xfrm>
            <a:off x="5389260" y="812666"/>
            <a:ext cx="0" cy="4344526"/>
          </a:xfrm>
          <a:prstGeom prst="line">
            <a:avLst/>
          </a:prstGeom>
          <a:ln>
            <a:solidFill>
              <a:schemeClr val="bg1">
                <a:lumMod val="1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 flipH="1">
            <a:off x="1979712" y="3036302"/>
            <a:ext cx="6714677" cy="0"/>
          </a:xfrm>
          <a:prstGeom prst="line">
            <a:avLst/>
          </a:prstGeom>
          <a:ln>
            <a:solidFill>
              <a:schemeClr val="bg1">
                <a:lumMod val="1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188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N:\DST\SDOAS\BOT\Dossiers internes\Dossier Numérique\201703_typoaccesnumerique\img_SOU\score_FIXE_bretag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976176"/>
            <a:ext cx="4316413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199" y="116632"/>
            <a:ext cx="6641995" cy="561545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Méthode de calcul du score de couverture FIXE</a:t>
            </a:r>
            <a:endParaRPr lang="fr-FR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" r="11960" b="2910"/>
          <a:stretch/>
        </p:blipFill>
        <p:spPr bwMode="auto">
          <a:xfrm>
            <a:off x="5117872" y="620688"/>
            <a:ext cx="3731559" cy="3688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Ellipse 10"/>
          <p:cNvSpPr/>
          <p:nvPr/>
        </p:nvSpPr>
        <p:spPr>
          <a:xfrm>
            <a:off x="5647078" y="3442448"/>
            <a:ext cx="216024" cy="216024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 smtClean="0">
                <a:solidFill>
                  <a:schemeClr val="bg1">
                    <a:lumMod val="10000"/>
                  </a:schemeClr>
                </a:solidFill>
              </a:rPr>
              <a:t>0</a:t>
            </a:r>
            <a:endParaRPr lang="fr-FR" sz="12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5771601" y="2204864"/>
            <a:ext cx="216024" cy="216024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 smtClean="0">
                <a:solidFill>
                  <a:schemeClr val="bg1">
                    <a:lumMod val="10000"/>
                  </a:schemeClr>
                </a:solidFill>
              </a:rPr>
              <a:t>1</a:t>
            </a:r>
            <a:endParaRPr lang="fr-FR" sz="12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6778080" y="2119408"/>
            <a:ext cx="216024" cy="216024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 smtClean="0">
                <a:solidFill>
                  <a:schemeClr val="bg1">
                    <a:lumMod val="10000"/>
                  </a:schemeClr>
                </a:solidFill>
              </a:rPr>
              <a:t>2</a:t>
            </a:r>
            <a:endParaRPr lang="fr-FR" sz="12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5536682" y="3177205"/>
            <a:ext cx="512444" cy="251795"/>
          </a:xfrm>
          <a:prstGeom prst="rect">
            <a:avLst/>
          </a:prstGeom>
          <a:noFill/>
          <a:ln>
            <a:noFill/>
          </a:ln>
        </p:spPr>
        <p:txBody>
          <a:bodyPr wrap="none" lIns="18000" tIns="18000" rIns="18000" bIns="18000" rtlCol="0">
            <a:spAutoFit/>
          </a:bodyPr>
          <a:lstStyle/>
          <a:p>
            <a:r>
              <a:rPr lang="fr-FR" sz="700" b="1" dirty="0" smtClean="0">
                <a:solidFill>
                  <a:schemeClr val="bg1"/>
                </a:solidFill>
              </a:rPr>
              <a:t>%   HD faible</a:t>
            </a:r>
          </a:p>
          <a:p>
            <a:r>
              <a:rPr lang="fr-FR" sz="700" b="1" dirty="0" smtClean="0">
                <a:solidFill>
                  <a:schemeClr val="bg1"/>
                </a:solidFill>
              </a:rPr>
              <a:t>% THD faible</a:t>
            </a:r>
            <a:endParaRPr lang="fr-FR" sz="700" b="1" dirty="0">
              <a:solidFill>
                <a:schemeClr val="bg1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5638650" y="1914681"/>
            <a:ext cx="514046" cy="251795"/>
          </a:xfrm>
          <a:prstGeom prst="rect">
            <a:avLst/>
          </a:prstGeom>
          <a:noFill/>
          <a:ln>
            <a:noFill/>
          </a:ln>
        </p:spPr>
        <p:txBody>
          <a:bodyPr wrap="none" lIns="18000" tIns="18000" rIns="18000" bIns="18000" rtlCol="0">
            <a:spAutoFit/>
          </a:bodyPr>
          <a:lstStyle/>
          <a:p>
            <a:r>
              <a:rPr lang="fr-FR" sz="700" b="1" dirty="0" smtClean="0">
                <a:solidFill>
                  <a:schemeClr val="bg1"/>
                </a:solidFill>
              </a:rPr>
              <a:t>% HD moyen</a:t>
            </a:r>
          </a:p>
          <a:p>
            <a:r>
              <a:rPr lang="fr-FR" sz="700" b="1" dirty="0" smtClean="0">
                <a:solidFill>
                  <a:schemeClr val="bg1"/>
                </a:solidFill>
              </a:rPr>
              <a:t>% THD faible</a:t>
            </a:r>
            <a:endParaRPr lang="fr-FR" sz="700" b="1" dirty="0">
              <a:solidFill>
                <a:schemeClr val="bg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633935" y="1829225"/>
            <a:ext cx="558931" cy="251795"/>
          </a:xfrm>
          <a:prstGeom prst="rect">
            <a:avLst/>
          </a:prstGeom>
          <a:noFill/>
          <a:ln>
            <a:noFill/>
          </a:ln>
        </p:spPr>
        <p:txBody>
          <a:bodyPr wrap="none" lIns="18000" tIns="18000" rIns="18000" bIns="18000" rtlCol="0">
            <a:spAutoFit/>
          </a:bodyPr>
          <a:lstStyle/>
          <a:p>
            <a:r>
              <a:rPr lang="fr-FR" sz="700" b="1" dirty="0" smtClean="0">
                <a:solidFill>
                  <a:schemeClr val="bg1"/>
                </a:solidFill>
              </a:rPr>
              <a:t>%   HD moyen</a:t>
            </a:r>
          </a:p>
          <a:p>
            <a:r>
              <a:rPr lang="fr-FR" sz="700" b="1" dirty="0" smtClean="0">
                <a:solidFill>
                  <a:schemeClr val="bg1"/>
                </a:solidFill>
              </a:rPr>
              <a:t>% THD moyen</a:t>
            </a:r>
            <a:endParaRPr lang="fr-FR" sz="700" b="1" dirty="0">
              <a:solidFill>
                <a:schemeClr val="bg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5775261" y="1223843"/>
            <a:ext cx="216024" cy="216024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 smtClean="0">
                <a:solidFill>
                  <a:schemeClr val="bg1">
                    <a:lumMod val="10000"/>
                  </a:schemeClr>
                </a:solidFill>
              </a:rPr>
              <a:t>3</a:t>
            </a:r>
            <a:endParaRPr lang="fr-FR" sz="12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5642310" y="933660"/>
            <a:ext cx="514046" cy="251795"/>
          </a:xfrm>
          <a:prstGeom prst="rect">
            <a:avLst/>
          </a:prstGeom>
          <a:noFill/>
          <a:ln>
            <a:noFill/>
          </a:ln>
        </p:spPr>
        <p:txBody>
          <a:bodyPr wrap="none" lIns="18000" tIns="18000" rIns="18000" bIns="18000" rtlCol="0">
            <a:spAutoFit/>
          </a:bodyPr>
          <a:lstStyle/>
          <a:p>
            <a:r>
              <a:rPr lang="fr-FR" sz="700" b="1" dirty="0" smtClean="0">
                <a:solidFill>
                  <a:schemeClr val="bg1">
                    <a:lumMod val="50000"/>
                  </a:schemeClr>
                </a:solidFill>
              </a:rPr>
              <a:t>%   HD élevé</a:t>
            </a:r>
          </a:p>
          <a:p>
            <a:r>
              <a:rPr lang="fr-FR" sz="700" b="1" dirty="0" smtClean="0">
                <a:solidFill>
                  <a:schemeClr val="bg1">
                    <a:lumMod val="50000"/>
                  </a:schemeClr>
                </a:solidFill>
              </a:rPr>
              <a:t>% THD faible</a:t>
            </a:r>
            <a:endParaRPr lang="fr-FR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7027795" y="1225799"/>
            <a:ext cx="216024" cy="216024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 smtClean="0">
                <a:solidFill>
                  <a:schemeClr val="bg1">
                    <a:lumMod val="10000"/>
                  </a:schemeClr>
                </a:solidFill>
              </a:rPr>
              <a:t>4</a:t>
            </a:r>
            <a:endParaRPr lang="fr-FR" sz="12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6894844" y="935616"/>
            <a:ext cx="558931" cy="251795"/>
          </a:xfrm>
          <a:prstGeom prst="rect">
            <a:avLst/>
          </a:prstGeom>
          <a:noFill/>
          <a:ln>
            <a:noFill/>
          </a:ln>
        </p:spPr>
        <p:txBody>
          <a:bodyPr wrap="none" lIns="18000" tIns="18000" rIns="18000" bIns="18000" rtlCol="0">
            <a:spAutoFit/>
          </a:bodyPr>
          <a:lstStyle/>
          <a:p>
            <a:r>
              <a:rPr lang="fr-FR" sz="700" b="1" dirty="0" smtClean="0">
                <a:solidFill>
                  <a:schemeClr val="bg1"/>
                </a:solidFill>
              </a:rPr>
              <a:t>%    HD élevé</a:t>
            </a:r>
          </a:p>
          <a:p>
            <a:r>
              <a:rPr lang="fr-FR" sz="700" b="1" dirty="0" smtClean="0">
                <a:solidFill>
                  <a:schemeClr val="bg1"/>
                </a:solidFill>
              </a:rPr>
              <a:t>% THD moyen</a:t>
            </a:r>
            <a:endParaRPr lang="fr-FR" sz="700" b="1" dirty="0">
              <a:solidFill>
                <a:schemeClr val="bg1"/>
              </a:solidFill>
            </a:endParaRPr>
          </a:p>
        </p:txBody>
      </p:sp>
      <p:sp>
        <p:nvSpPr>
          <p:cNvPr id="21" name="Ellipse 20"/>
          <p:cNvSpPr/>
          <p:nvPr/>
        </p:nvSpPr>
        <p:spPr>
          <a:xfrm>
            <a:off x="7984954" y="1126895"/>
            <a:ext cx="216024" cy="216024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 smtClean="0">
                <a:solidFill>
                  <a:schemeClr val="bg1">
                    <a:lumMod val="10000"/>
                  </a:schemeClr>
                </a:solidFill>
              </a:rPr>
              <a:t>5</a:t>
            </a:r>
            <a:endParaRPr lang="fr-FR" sz="12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7930079" y="836712"/>
            <a:ext cx="517252" cy="251795"/>
          </a:xfrm>
          <a:prstGeom prst="rect">
            <a:avLst/>
          </a:prstGeom>
          <a:noFill/>
          <a:ln>
            <a:noFill/>
          </a:ln>
        </p:spPr>
        <p:txBody>
          <a:bodyPr wrap="none" lIns="18000" tIns="18000" rIns="18000" bIns="18000" rtlCol="0">
            <a:spAutoFit/>
          </a:bodyPr>
          <a:lstStyle/>
          <a:p>
            <a:r>
              <a:rPr lang="fr-FR" sz="700" b="1" dirty="0" smtClean="0">
                <a:solidFill>
                  <a:schemeClr val="bg1"/>
                </a:solidFill>
              </a:rPr>
              <a:t>%   HD élevé</a:t>
            </a:r>
          </a:p>
          <a:p>
            <a:r>
              <a:rPr lang="fr-FR" sz="700" b="1" dirty="0" smtClean="0">
                <a:solidFill>
                  <a:schemeClr val="bg1"/>
                </a:solidFill>
              </a:rPr>
              <a:t>% THD élevé</a:t>
            </a:r>
            <a:endParaRPr lang="fr-FR" sz="700" b="1" dirty="0">
              <a:solidFill>
                <a:schemeClr val="bg1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5464674" y="4293096"/>
            <a:ext cx="33123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>
                <a:solidFill>
                  <a:schemeClr val="bg1">
                    <a:lumMod val="10000"/>
                  </a:schemeClr>
                </a:solidFill>
              </a:rPr>
              <a:t>Niveau de service ‘cible’</a:t>
            </a:r>
          </a:p>
          <a:p>
            <a:pPr algn="ctr"/>
            <a:r>
              <a:rPr lang="fr-FR" sz="800" i="1" dirty="0" smtClean="0">
                <a:solidFill>
                  <a:schemeClr val="bg1">
                    <a:lumMod val="10000"/>
                  </a:schemeClr>
                </a:solidFill>
              </a:rPr>
              <a:t>Taux de locaux éligibles au Très Haut Débit (&gt; 30 Mb/s)</a:t>
            </a:r>
            <a:endParaRPr lang="fr-FR" sz="800" i="1" dirty="0">
              <a:solidFill>
                <a:schemeClr val="bg1">
                  <a:lumMod val="10000"/>
                </a:schemeClr>
              </a:solidFill>
            </a:endParaRPr>
          </a:p>
        </p:txBody>
      </p:sp>
      <p:cxnSp>
        <p:nvCxnSpPr>
          <p:cNvPr id="24" name="Connecteur droit avec flèche 23"/>
          <p:cNvCxnSpPr/>
          <p:nvPr/>
        </p:nvCxnSpPr>
        <p:spPr>
          <a:xfrm>
            <a:off x="8188705" y="4430388"/>
            <a:ext cx="352108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 rot="16200000">
            <a:off x="3324105" y="2197655"/>
            <a:ext cx="31993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>
                <a:solidFill>
                  <a:schemeClr val="bg1">
                    <a:lumMod val="10000"/>
                  </a:schemeClr>
                </a:solidFill>
              </a:rPr>
              <a:t>Niveau de service ‘de base’</a:t>
            </a:r>
          </a:p>
          <a:p>
            <a:pPr algn="ctr"/>
            <a:r>
              <a:rPr lang="fr-FR" sz="800" i="1" dirty="0" smtClean="0">
                <a:solidFill>
                  <a:schemeClr val="bg1">
                    <a:lumMod val="10000"/>
                  </a:schemeClr>
                </a:solidFill>
              </a:rPr>
              <a:t>Taux de locaux éligibles au Haut Débit (&gt; 3 Mb/s)</a:t>
            </a:r>
            <a:endParaRPr lang="fr-FR" sz="800" i="1" dirty="0">
              <a:solidFill>
                <a:schemeClr val="bg1">
                  <a:lumMod val="10000"/>
                </a:schemeClr>
              </a:solidFill>
            </a:endParaRPr>
          </a:p>
        </p:txBody>
      </p:sp>
      <p:cxnSp>
        <p:nvCxnSpPr>
          <p:cNvPr id="26" name="Connecteur droit avec flèche 25"/>
          <p:cNvCxnSpPr/>
          <p:nvPr/>
        </p:nvCxnSpPr>
        <p:spPr>
          <a:xfrm flipV="1">
            <a:off x="4854566" y="1050586"/>
            <a:ext cx="0" cy="36219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5501782" y="1600880"/>
            <a:ext cx="789592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28"/>
          <p:cNvCxnSpPr/>
          <p:nvPr/>
        </p:nvCxnSpPr>
        <p:spPr>
          <a:xfrm>
            <a:off x="5501782" y="3185056"/>
            <a:ext cx="783281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" r="88589" b="2910"/>
          <a:stretch/>
        </p:blipFill>
        <p:spPr bwMode="auto">
          <a:xfrm>
            <a:off x="5117873" y="620688"/>
            <a:ext cx="346802" cy="3688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" name="Connecteur droit 30"/>
          <p:cNvCxnSpPr/>
          <p:nvPr/>
        </p:nvCxnSpPr>
        <p:spPr>
          <a:xfrm flipV="1">
            <a:off x="5494802" y="805744"/>
            <a:ext cx="0" cy="319932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5628654" y="3478423"/>
            <a:ext cx="582976" cy="144073"/>
          </a:xfrm>
          <a:prstGeom prst="rect">
            <a:avLst/>
          </a:prstGeom>
          <a:noFill/>
          <a:ln>
            <a:noFill/>
          </a:ln>
        </p:spPr>
        <p:txBody>
          <a:bodyPr wrap="none" lIns="18000" tIns="18000" rIns="18000" bIns="18000" rtlCol="0">
            <a:spAutoFit/>
          </a:bodyPr>
          <a:lstStyle/>
          <a:p>
            <a:r>
              <a:rPr lang="fr-FR" sz="700" b="1" dirty="0" smtClean="0">
                <a:solidFill>
                  <a:schemeClr val="bg1">
                    <a:lumMod val="25000"/>
                  </a:schemeClr>
                </a:solidFill>
              </a:rPr>
              <a:t>%   HD faible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5628654" y="2277543"/>
            <a:ext cx="584579" cy="144073"/>
          </a:xfrm>
          <a:prstGeom prst="rect">
            <a:avLst/>
          </a:prstGeom>
          <a:noFill/>
          <a:ln>
            <a:noFill/>
          </a:ln>
        </p:spPr>
        <p:txBody>
          <a:bodyPr wrap="none" lIns="18000" tIns="18000" rIns="18000" bIns="18000" rtlCol="0">
            <a:spAutoFit/>
          </a:bodyPr>
          <a:lstStyle/>
          <a:p>
            <a:r>
              <a:rPr lang="fr-FR" sz="700" b="1" dirty="0" smtClean="0">
                <a:solidFill>
                  <a:schemeClr val="bg1">
                    <a:lumMod val="25000"/>
                  </a:schemeClr>
                </a:solidFill>
              </a:rPr>
              <a:t>% HD moyen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5628654" y="1097444"/>
            <a:ext cx="571755" cy="144073"/>
          </a:xfrm>
          <a:prstGeom prst="rect">
            <a:avLst/>
          </a:prstGeom>
          <a:noFill/>
          <a:ln>
            <a:noFill/>
          </a:ln>
        </p:spPr>
        <p:txBody>
          <a:bodyPr wrap="none" lIns="18000" tIns="18000" rIns="18000" bIns="18000" rtlCol="0">
            <a:spAutoFit/>
          </a:bodyPr>
          <a:lstStyle/>
          <a:p>
            <a:r>
              <a:rPr lang="fr-FR" sz="700" b="1" dirty="0" smtClean="0">
                <a:solidFill>
                  <a:schemeClr val="bg1">
                    <a:lumMod val="25000"/>
                  </a:schemeClr>
                </a:solidFill>
              </a:rPr>
              <a:t>%   HD élevé</a:t>
            </a:r>
          </a:p>
        </p:txBody>
      </p:sp>
      <p:cxnSp>
        <p:nvCxnSpPr>
          <p:cNvPr id="35" name="Connecteur droit 34"/>
          <p:cNvCxnSpPr/>
          <p:nvPr/>
        </p:nvCxnSpPr>
        <p:spPr>
          <a:xfrm flipV="1">
            <a:off x="5492975" y="4005064"/>
            <a:ext cx="3212440" cy="304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" t="90921" r="11960" b="2910"/>
          <a:stretch/>
        </p:blipFill>
        <p:spPr bwMode="auto">
          <a:xfrm>
            <a:off x="5117872" y="4074963"/>
            <a:ext cx="3731559" cy="234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Connecteur droit 36"/>
          <p:cNvCxnSpPr/>
          <p:nvPr/>
        </p:nvCxnSpPr>
        <p:spPr>
          <a:xfrm>
            <a:off x="6285063" y="3185056"/>
            <a:ext cx="0" cy="82000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/>
          <p:cNvCxnSpPr/>
          <p:nvPr/>
        </p:nvCxnSpPr>
        <p:spPr>
          <a:xfrm>
            <a:off x="7883199" y="3303102"/>
            <a:ext cx="0" cy="701962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ZoneTexte 38"/>
          <p:cNvSpPr txBox="1"/>
          <p:nvPr/>
        </p:nvSpPr>
        <p:spPr>
          <a:xfrm>
            <a:off x="5609071" y="3644967"/>
            <a:ext cx="586182" cy="144073"/>
          </a:xfrm>
          <a:prstGeom prst="rect">
            <a:avLst/>
          </a:prstGeom>
          <a:noFill/>
          <a:ln>
            <a:noFill/>
          </a:ln>
        </p:spPr>
        <p:txBody>
          <a:bodyPr wrap="none" lIns="18000" tIns="18000" rIns="18000" bIns="18000" rtlCol="0">
            <a:spAutoFit/>
          </a:bodyPr>
          <a:lstStyle/>
          <a:p>
            <a:r>
              <a:rPr lang="fr-FR" sz="700" b="1" dirty="0" smtClean="0">
                <a:solidFill>
                  <a:schemeClr val="bg1">
                    <a:lumMod val="25000"/>
                  </a:schemeClr>
                </a:solidFill>
              </a:rPr>
              <a:t>% THD faible</a:t>
            </a:r>
            <a:endParaRPr lang="fr-FR" sz="700" b="1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6761199" y="3627570"/>
            <a:ext cx="639081" cy="144073"/>
          </a:xfrm>
          <a:prstGeom prst="rect">
            <a:avLst/>
          </a:prstGeom>
          <a:noFill/>
          <a:ln>
            <a:noFill/>
          </a:ln>
        </p:spPr>
        <p:txBody>
          <a:bodyPr wrap="none" lIns="18000" tIns="18000" rIns="18000" bIns="18000" rtlCol="0">
            <a:spAutoFit/>
          </a:bodyPr>
          <a:lstStyle/>
          <a:p>
            <a:r>
              <a:rPr lang="fr-FR" sz="700" b="1" dirty="0" smtClean="0">
                <a:solidFill>
                  <a:schemeClr val="bg1">
                    <a:lumMod val="25000"/>
                  </a:schemeClr>
                </a:solidFill>
              </a:rPr>
              <a:t>% THD moyen</a:t>
            </a:r>
            <a:endParaRPr lang="fr-FR" sz="700" b="1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8058446" y="3627570"/>
            <a:ext cx="574961" cy="144073"/>
          </a:xfrm>
          <a:prstGeom prst="rect">
            <a:avLst/>
          </a:prstGeom>
          <a:noFill/>
          <a:ln>
            <a:noFill/>
          </a:ln>
        </p:spPr>
        <p:txBody>
          <a:bodyPr wrap="none" lIns="18000" tIns="18000" rIns="18000" bIns="18000" rtlCol="0">
            <a:spAutoFit/>
          </a:bodyPr>
          <a:lstStyle/>
          <a:p>
            <a:r>
              <a:rPr lang="fr-FR" sz="700" b="1" dirty="0" smtClean="0">
                <a:solidFill>
                  <a:schemeClr val="bg1">
                    <a:lumMod val="25000"/>
                  </a:schemeClr>
                </a:solidFill>
              </a:rPr>
              <a:t>% THD élevé</a:t>
            </a:r>
            <a:endParaRPr lang="fr-FR" sz="700" b="1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5788466" y="4077072"/>
            <a:ext cx="243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rgbClr val="FF0000"/>
                </a:solidFill>
              </a:rPr>
              <a:t>-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43" name="ZoneTexte 42"/>
          <p:cNvSpPr txBox="1"/>
          <p:nvPr/>
        </p:nvSpPr>
        <p:spPr>
          <a:xfrm>
            <a:off x="8185054" y="4090787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rgbClr val="00B050"/>
                </a:solidFill>
              </a:rPr>
              <a:t>+</a:t>
            </a:r>
            <a:endParaRPr lang="fr-FR" sz="1400" b="1" dirty="0">
              <a:solidFill>
                <a:srgbClr val="00B050"/>
              </a:solidFill>
            </a:endParaRPr>
          </a:p>
        </p:txBody>
      </p:sp>
      <p:sp>
        <p:nvSpPr>
          <p:cNvPr id="44" name="ZoneTexte 43"/>
          <p:cNvSpPr txBox="1"/>
          <p:nvPr/>
        </p:nvSpPr>
        <p:spPr>
          <a:xfrm>
            <a:off x="5117521" y="3492916"/>
            <a:ext cx="243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rgbClr val="FF0000"/>
                </a:solidFill>
              </a:rPr>
              <a:t>-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45" name="ZoneTexte 44"/>
          <p:cNvSpPr txBox="1"/>
          <p:nvPr/>
        </p:nvSpPr>
        <p:spPr>
          <a:xfrm>
            <a:off x="5085357" y="103514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rgbClr val="00B050"/>
                </a:solidFill>
              </a:rPr>
              <a:t>+</a:t>
            </a:r>
            <a:endParaRPr lang="fr-FR" sz="1400" b="1" dirty="0">
              <a:solidFill>
                <a:srgbClr val="00B050"/>
              </a:solidFill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"/>
          </p:nvPr>
        </p:nvSpPr>
        <p:spPr>
          <a:xfrm>
            <a:off x="251520" y="692696"/>
            <a:ext cx="4392489" cy="3382267"/>
          </a:xfrm>
        </p:spPr>
        <p:txBody>
          <a:bodyPr>
            <a:noAutofit/>
          </a:bodyPr>
          <a:lstStyle/>
          <a:p>
            <a:r>
              <a:rPr lang="fr-FR" sz="1100" b="0" dirty="0" smtClean="0">
                <a:solidFill>
                  <a:schemeClr val="bg1">
                    <a:lumMod val="10000"/>
                  </a:schemeClr>
                </a:solidFill>
              </a:rPr>
              <a:t>1</a:t>
            </a:r>
            <a:r>
              <a:rPr lang="fr-FR" sz="1100" b="0" dirty="0">
                <a:solidFill>
                  <a:schemeClr val="bg1">
                    <a:lumMod val="10000"/>
                  </a:schemeClr>
                </a:solidFill>
              </a:rPr>
              <a:t>/ classification des territoires </a:t>
            </a:r>
            <a:r>
              <a:rPr lang="fr-FR" sz="1100" b="0" dirty="0" smtClean="0">
                <a:solidFill>
                  <a:schemeClr val="bg1">
                    <a:lumMod val="10000"/>
                  </a:schemeClr>
                </a:solidFill>
              </a:rPr>
              <a:t>en trois groupes, </a:t>
            </a:r>
            <a:br>
              <a:rPr lang="fr-FR" sz="1100" b="0" dirty="0" smtClean="0">
                <a:solidFill>
                  <a:schemeClr val="bg1">
                    <a:lumMod val="10000"/>
                  </a:schemeClr>
                </a:solidFill>
              </a:rPr>
            </a:br>
            <a:r>
              <a:rPr lang="fr-FR" sz="1100" b="0" dirty="0" smtClean="0">
                <a:solidFill>
                  <a:schemeClr val="bg1">
                    <a:lumMod val="10000"/>
                  </a:schemeClr>
                </a:solidFill>
              </a:rPr>
              <a:t>selon </a:t>
            </a:r>
            <a:r>
              <a:rPr lang="fr-FR" sz="1100" b="0" dirty="0">
                <a:solidFill>
                  <a:schemeClr val="bg1">
                    <a:lumMod val="10000"/>
                  </a:schemeClr>
                </a:solidFill>
              </a:rPr>
              <a:t>leur niveau de </a:t>
            </a:r>
            <a:r>
              <a:rPr lang="fr-FR" sz="1100" b="0" u="sng" dirty="0">
                <a:solidFill>
                  <a:schemeClr val="bg1">
                    <a:lumMod val="10000"/>
                  </a:schemeClr>
                </a:solidFill>
              </a:rPr>
              <a:t>service </a:t>
            </a:r>
            <a:r>
              <a:rPr lang="fr-FR" sz="1100" b="0" u="sng" dirty="0" smtClean="0">
                <a:solidFill>
                  <a:schemeClr val="bg1">
                    <a:lumMod val="10000"/>
                  </a:schemeClr>
                </a:solidFill>
              </a:rPr>
              <a:t>‘de base’</a:t>
            </a:r>
            <a:r>
              <a:rPr lang="fr-FR" sz="1100" b="0" dirty="0" smtClean="0">
                <a:solidFill>
                  <a:schemeClr val="bg1">
                    <a:lumMod val="10000"/>
                  </a:schemeClr>
                </a:solidFill>
              </a:rPr>
              <a:t> : </a:t>
            </a:r>
            <a:endParaRPr lang="fr-FR" sz="1100" b="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fr-FR" sz="1050" b="0" i="1" dirty="0" smtClean="0">
                <a:solidFill>
                  <a:schemeClr val="bg1">
                    <a:lumMod val="10000"/>
                  </a:schemeClr>
                </a:solidFill>
              </a:rPr>
              <a:t>Taux de </a:t>
            </a:r>
            <a:r>
              <a:rPr lang="fr-FR" sz="1050" b="0" i="1" dirty="0">
                <a:solidFill>
                  <a:schemeClr val="bg1">
                    <a:lumMod val="10000"/>
                  </a:schemeClr>
                </a:solidFill>
              </a:rPr>
              <a:t>locaux éligibles au « Haut Débit » (débit &gt;= 3 Mb/s</a:t>
            </a:r>
            <a:r>
              <a:rPr lang="fr-FR" sz="1050" b="0" i="1" dirty="0" smtClean="0">
                <a:solidFill>
                  <a:schemeClr val="bg1">
                    <a:lumMod val="10000"/>
                  </a:schemeClr>
                </a:solidFill>
              </a:rPr>
              <a:t>)           - </a:t>
            </a:r>
            <a:r>
              <a:rPr lang="fr-FR" sz="800" b="0" i="1" dirty="0" smtClean="0">
                <a:solidFill>
                  <a:schemeClr val="bg1">
                    <a:lumMod val="10000"/>
                  </a:schemeClr>
                </a:solidFill>
              </a:rPr>
              <a:t>- </a:t>
            </a:r>
            <a:r>
              <a:rPr lang="fr-FR" sz="800" b="0" dirty="0" smtClean="0">
                <a:solidFill>
                  <a:schemeClr val="bg1">
                    <a:lumMod val="10000"/>
                  </a:schemeClr>
                </a:solidFill>
              </a:rPr>
              <a:t>inférieur à 25 % :     HD faible</a:t>
            </a:r>
            <a:br>
              <a:rPr lang="fr-FR" sz="800" b="0" dirty="0" smtClean="0">
                <a:solidFill>
                  <a:schemeClr val="bg1">
                    <a:lumMod val="10000"/>
                  </a:schemeClr>
                </a:solidFill>
              </a:rPr>
            </a:br>
            <a:r>
              <a:rPr lang="fr-FR" sz="800" b="0" dirty="0" smtClean="0">
                <a:solidFill>
                  <a:schemeClr val="bg1">
                    <a:lumMod val="10000"/>
                  </a:schemeClr>
                </a:solidFill>
              </a:rPr>
              <a:t>- entre 25% et 75% :  HD moyen</a:t>
            </a:r>
            <a:br>
              <a:rPr lang="fr-FR" sz="800" b="0" dirty="0" smtClean="0">
                <a:solidFill>
                  <a:schemeClr val="bg1">
                    <a:lumMod val="10000"/>
                  </a:schemeClr>
                </a:solidFill>
              </a:rPr>
            </a:br>
            <a:r>
              <a:rPr lang="fr-FR" sz="800" b="0" dirty="0" smtClean="0">
                <a:solidFill>
                  <a:schemeClr val="bg1">
                    <a:lumMod val="10000"/>
                  </a:schemeClr>
                </a:solidFill>
              </a:rPr>
              <a:t>- supérieur à 75% :    HD élevé</a:t>
            </a:r>
            <a:endParaRPr lang="fr-FR" sz="800" b="0" dirty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1100" b="0" dirty="0" smtClean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fr-FR" sz="1100" b="0" dirty="0" smtClean="0">
                <a:solidFill>
                  <a:schemeClr val="bg1">
                    <a:lumMod val="10000"/>
                  </a:schemeClr>
                </a:solidFill>
              </a:rPr>
              <a:t>2/ </a:t>
            </a:r>
            <a:r>
              <a:rPr lang="fr-FR" sz="1100" b="0" dirty="0">
                <a:solidFill>
                  <a:schemeClr val="bg1">
                    <a:lumMod val="10000"/>
                  </a:schemeClr>
                </a:solidFill>
              </a:rPr>
              <a:t>classification des territoires en trois </a:t>
            </a:r>
            <a:r>
              <a:rPr lang="fr-FR" sz="1100" b="0" dirty="0" smtClean="0">
                <a:solidFill>
                  <a:schemeClr val="bg1">
                    <a:lumMod val="10000"/>
                  </a:schemeClr>
                </a:solidFill>
              </a:rPr>
              <a:t>groupes, </a:t>
            </a:r>
            <a:br>
              <a:rPr lang="fr-FR" sz="1100" b="0" dirty="0" smtClean="0">
                <a:solidFill>
                  <a:schemeClr val="bg1">
                    <a:lumMod val="10000"/>
                  </a:schemeClr>
                </a:solidFill>
              </a:rPr>
            </a:br>
            <a:r>
              <a:rPr lang="fr-FR" sz="1100" b="0" dirty="0" smtClean="0">
                <a:solidFill>
                  <a:schemeClr val="bg1">
                    <a:lumMod val="10000"/>
                  </a:schemeClr>
                </a:solidFill>
              </a:rPr>
              <a:t>selon </a:t>
            </a:r>
            <a:r>
              <a:rPr lang="fr-FR" sz="1100" b="0" dirty="0">
                <a:solidFill>
                  <a:schemeClr val="bg1">
                    <a:lumMod val="10000"/>
                  </a:schemeClr>
                </a:solidFill>
              </a:rPr>
              <a:t>leur niveau de </a:t>
            </a:r>
            <a:r>
              <a:rPr lang="fr-FR" sz="1100" b="0" u="sng" dirty="0">
                <a:solidFill>
                  <a:schemeClr val="bg1">
                    <a:lumMod val="10000"/>
                  </a:schemeClr>
                </a:solidFill>
              </a:rPr>
              <a:t>service </a:t>
            </a:r>
            <a:r>
              <a:rPr lang="fr-FR" sz="1100" b="0" u="sng" dirty="0" smtClean="0">
                <a:solidFill>
                  <a:schemeClr val="bg1">
                    <a:lumMod val="10000"/>
                  </a:schemeClr>
                </a:solidFill>
              </a:rPr>
              <a:t>‘cible’</a:t>
            </a:r>
            <a:r>
              <a:rPr lang="fr-FR" sz="1100" b="0" dirty="0" smtClean="0">
                <a:solidFill>
                  <a:schemeClr val="bg1">
                    <a:lumMod val="10000"/>
                  </a:schemeClr>
                </a:solidFill>
              </a:rPr>
              <a:t> : </a:t>
            </a:r>
            <a:endParaRPr lang="fr-FR" sz="1100" b="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fr-FR" sz="1050" b="0" i="1" dirty="0" smtClean="0">
                <a:solidFill>
                  <a:schemeClr val="bg1">
                    <a:lumMod val="10000"/>
                  </a:schemeClr>
                </a:solidFill>
              </a:rPr>
              <a:t>Taux de locaux éligibles au «Très Haut Débit » (débit &gt;= 30 Mb/s)    </a:t>
            </a:r>
            <a:r>
              <a:rPr lang="fr-FR" sz="800" b="0" i="1" dirty="0" smtClean="0">
                <a:solidFill>
                  <a:schemeClr val="bg1">
                    <a:lumMod val="10000"/>
                  </a:schemeClr>
                </a:solidFill>
              </a:rPr>
              <a:t>- </a:t>
            </a:r>
            <a:r>
              <a:rPr lang="fr-FR" sz="800" b="0" dirty="0">
                <a:solidFill>
                  <a:schemeClr val="bg1">
                    <a:lumMod val="10000"/>
                  </a:schemeClr>
                </a:solidFill>
              </a:rPr>
              <a:t>inférieur à 25 % :     </a:t>
            </a:r>
            <a:r>
              <a:rPr lang="fr-FR" sz="800" b="0" dirty="0" smtClean="0">
                <a:solidFill>
                  <a:schemeClr val="bg1">
                    <a:lumMod val="10000"/>
                  </a:schemeClr>
                </a:solidFill>
              </a:rPr>
              <a:t>THD </a:t>
            </a:r>
            <a:r>
              <a:rPr lang="fr-FR" sz="800" b="0" dirty="0">
                <a:solidFill>
                  <a:schemeClr val="bg1">
                    <a:lumMod val="10000"/>
                  </a:schemeClr>
                </a:solidFill>
              </a:rPr>
              <a:t>faible</a:t>
            </a:r>
            <a:br>
              <a:rPr lang="fr-FR" sz="800" b="0" dirty="0">
                <a:solidFill>
                  <a:schemeClr val="bg1">
                    <a:lumMod val="10000"/>
                  </a:schemeClr>
                </a:solidFill>
              </a:rPr>
            </a:br>
            <a:r>
              <a:rPr lang="fr-FR" sz="800" b="0" dirty="0">
                <a:solidFill>
                  <a:schemeClr val="bg1">
                    <a:lumMod val="10000"/>
                  </a:schemeClr>
                </a:solidFill>
              </a:rPr>
              <a:t>- entre 25% et 75% </a:t>
            </a:r>
            <a:r>
              <a:rPr lang="fr-FR" sz="800" b="0" dirty="0" smtClean="0">
                <a:solidFill>
                  <a:schemeClr val="bg1">
                    <a:lumMod val="10000"/>
                  </a:schemeClr>
                </a:solidFill>
              </a:rPr>
              <a:t>:  THD </a:t>
            </a:r>
            <a:r>
              <a:rPr lang="fr-FR" sz="800" b="0" dirty="0">
                <a:solidFill>
                  <a:schemeClr val="bg1">
                    <a:lumMod val="10000"/>
                  </a:schemeClr>
                </a:solidFill>
              </a:rPr>
              <a:t>moyen</a:t>
            </a:r>
            <a:br>
              <a:rPr lang="fr-FR" sz="800" b="0" dirty="0">
                <a:solidFill>
                  <a:schemeClr val="bg1">
                    <a:lumMod val="10000"/>
                  </a:schemeClr>
                </a:solidFill>
              </a:rPr>
            </a:br>
            <a:r>
              <a:rPr lang="fr-FR" sz="800" b="0" dirty="0">
                <a:solidFill>
                  <a:schemeClr val="bg1">
                    <a:lumMod val="10000"/>
                  </a:schemeClr>
                </a:solidFill>
              </a:rPr>
              <a:t>- supérieur à 75% :    </a:t>
            </a:r>
            <a:r>
              <a:rPr lang="fr-FR" sz="800" b="0" dirty="0" smtClean="0">
                <a:solidFill>
                  <a:schemeClr val="bg1">
                    <a:lumMod val="10000"/>
                  </a:schemeClr>
                </a:solidFill>
              </a:rPr>
              <a:t>THD </a:t>
            </a:r>
            <a:r>
              <a:rPr lang="fr-FR" sz="800" b="0" dirty="0">
                <a:solidFill>
                  <a:schemeClr val="bg1">
                    <a:lumMod val="10000"/>
                  </a:schemeClr>
                </a:solidFill>
              </a:rPr>
              <a:t>élevé</a:t>
            </a:r>
          </a:p>
          <a:p>
            <a:endParaRPr lang="fr-FR" sz="1050" b="0" i="1" dirty="0" smtClean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fr-FR" sz="1100" b="0" dirty="0" smtClean="0">
                <a:solidFill>
                  <a:schemeClr val="bg1">
                    <a:lumMod val="10000"/>
                  </a:schemeClr>
                </a:solidFill>
              </a:rPr>
              <a:t>3/ croisement des deux dimensions pour obtenir </a:t>
            </a:r>
            <a:br>
              <a:rPr lang="fr-FR" sz="1100" b="0" dirty="0" smtClean="0">
                <a:solidFill>
                  <a:schemeClr val="bg1">
                    <a:lumMod val="10000"/>
                  </a:schemeClr>
                </a:solidFill>
              </a:rPr>
            </a:br>
            <a:r>
              <a:rPr lang="fr-FR" sz="1100" b="0" dirty="0" smtClean="0">
                <a:solidFill>
                  <a:schemeClr val="bg1">
                    <a:lumMod val="10000"/>
                  </a:schemeClr>
                </a:solidFill>
              </a:rPr>
              <a:t>six catégories de territoires</a:t>
            </a:r>
          </a:p>
          <a:p>
            <a:endParaRPr lang="fr-FR" sz="1050" b="0" i="1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fr-FR" sz="1100" b="0" dirty="0" smtClean="0">
                <a:solidFill>
                  <a:schemeClr val="bg1">
                    <a:lumMod val="10000"/>
                  </a:schemeClr>
                </a:solidFill>
              </a:rPr>
              <a:t>4/ affectation d’un score croissant </a:t>
            </a:r>
            <a:br>
              <a:rPr lang="fr-FR" sz="1100" b="0" dirty="0" smtClean="0">
                <a:solidFill>
                  <a:schemeClr val="bg1">
                    <a:lumMod val="10000"/>
                  </a:schemeClr>
                </a:solidFill>
              </a:rPr>
            </a:br>
            <a:r>
              <a:rPr lang="fr-FR" sz="1100" b="0" dirty="0" smtClean="0">
                <a:solidFill>
                  <a:schemeClr val="bg1">
                    <a:lumMod val="10000"/>
                  </a:schemeClr>
                </a:solidFill>
              </a:rPr>
              <a:t>selon la qualité globale de couverture FIXE</a:t>
            </a:r>
            <a:endParaRPr lang="fr-FR" sz="1100" b="0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55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 animBg="1"/>
      <p:bldP spid="18" grpId="0"/>
      <p:bldP spid="19" grpId="0" animBg="1"/>
      <p:bldP spid="20" grpId="0"/>
      <p:bldP spid="21" grpId="0" animBg="1"/>
      <p:bldP spid="22" grpId="0"/>
      <p:bldP spid="23" grpId="0"/>
      <p:bldP spid="25" grpId="0"/>
      <p:bldP spid="25" grpId="1"/>
      <p:bldP spid="25" grpId="2"/>
      <p:bldP spid="32" grpId="0"/>
      <p:bldP spid="32" grpId="1"/>
      <p:bldP spid="33" grpId="0"/>
      <p:bldP spid="33" grpId="1"/>
      <p:bldP spid="34" grpId="0"/>
      <p:bldP spid="34" grpId="1"/>
      <p:bldP spid="39" grpId="0"/>
      <p:bldP spid="39" grpId="1"/>
      <p:bldP spid="40" grpId="0"/>
      <p:bldP spid="40" grpId="1"/>
      <p:bldP spid="41" grpId="0"/>
      <p:bldP spid="41" grpId="1"/>
      <p:bldP spid="42" grpId="0"/>
      <p:bldP spid="43" grpId="0"/>
      <p:bldP spid="44" grpId="0"/>
      <p:bldP spid="45" grpId="0"/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5" t="8653" r="13837" b="30404"/>
          <a:stretch/>
        </p:blipFill>
        <p:spPr bwMode="auto">
          <a:xfrm>
            <a:off x="5877512" y="2124440"/>
            <a:ext cx="2972826" cy="2888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N:\DST\SDOAS\BOT\Dossiers internes\Dossier Numérique\201703_typoaccesnumerique\img_SOU\score_FIXE_bretagne_EPC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26" y="1065054"/>
            <a:ext cx="5792944" cy="579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Résultats – score couverture FIXE</a:t>
            </a:r>
            <a:endParaRPr lang="fr-FR" dirty="0"/>
          </a:p>
        </p:txBody>
      </p:sp>
      <p:grpSp>
        <p:nvGrpSpPr>
          <p:cNvPr id="6" name="Groupe 5"/>
          <p:cNvGrpSpPr/>
          <p:nvPr/>
        </p:nvGrpSpPr>
        <p:grpSpPr>
          <a:xfrm>
            <a:off x="5220072" y="3472424"/>
            <a:ext cx="216024" cy="946577"/>
            <a:chOff x="5220072" y="3472424"/>
            <a:chExt cx="216024" cy="946577"/>
          </a:xfrm>
        </p:grpSpPr>
        <p:sp>
          <p:nvSpPr>
            <p:cNvPr id="42" name="Rectangle 41"/>
            <p:cNvSpPr/>
            <p:nvPr/>
          </p:nvSpPr>
          <p:spPr>
            <a:xfrm>
              <a:off x="5220072" y="4264626"/>
              <a:ext cx="216024" cy="154375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b="1" dirty="0" smtClean="0">
                  <a:latin typeface="Calibri" panose="020F0502020204030204" pitchFamily="34" charset="0"/>
                </a:rPr>
                <a:t>0</a:t>
              </a:r>
              <a:endParaRPr lang="fr-FR" sz="1600" b="1" dirty="0">
                <a:latin typeface="Calibri" panose="020F0502020204030204" pitchFamily="34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220072" y="4104638"/>
              <a:ext cx="216024" cy="154375"/>
            </a:xfrm>
            <a:prstGeom prst="rect">
              <a:avLst/>
            </a:prstGeom>
            <a:solidFill>
              <a:srgbClr val="FF000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b="1" dirty="0" smtClean="0">
                  <a:latin typeface="Calibri" panose="020F0502020204030204" pitchFamily="34" charset="0"/>
                </a:rPr>
                <a:t>1</a:t>
              </a:r>
              <a:endParaRPr lang="fr-FR" sz="1600" b="1" dirty="0">
                <a:latin typeface="Calibri" panose="020F0502020204030204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220072" y="3946662"/>
              <a:ext cx="216024" cy="154375"/>
            </a:xfrm>
            <a:prstGeom prst="rect">
              <a:avLst/>
            </a:prstGeom>
            <a:solidFill>
              <a:srgbClr val="FFA50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b="1" dirty="0" smtClean="0">
                  <a:latin typeface="Calibri" panose="020F0502020204030204" pitchFamily="34" charset="0"/>
                </a:rPr>
                <a:t>2</a:t>
              </a:r>
              <a:endParaRPr lang="fr-FR" sz="1600" b="1" dirty="0">
                <a:latin typeface="Calibri" panose="020F0502020204030204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220072" y="3786478"/>
              <a:ext cx="216024" cy="154375"/>
            </a:xfrm>
            <a:prstGeom prst="rect">
              <a:avLst/>
            </a:prstGeom>
            <a:solidFill>
              <a:srgbClr val="F0E68C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b="1" dirty="0" smtClean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</a:rPr>
                <a:t>3</a:t>
              </a:r>
              <a:endParaRPr lang="fr-FR" sz="16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220072" y="3632608"/>
              <a:ext cx="216024" cy="154375"/>
            </a:xfrm>
            <a:prstGeom prst="rect">
              <a:avLst/>
            </a:prstGeom>
            <a:solidFill>
              <a:srgbClr val="46D246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b="1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4</a:t>
              </a:r>
              <a:endParaRPr lang="fr-FR" sz="16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220072" y="3472424"/>
              <a:ext cx="216024" cy="154375"/>
            </a:xfrm>
            <a:prstGeom prst="rect">
              <a:avLst/>
            </a:prstGeom>
            <a:solidFill>
              <a:srgbClr val="009D4F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b="1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5</a:t>
              </a:r>
              <a:endParaRPr lang="fr-FR" sz="16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5" name="ZoneTexte 14"/>
          <p:cNvSpPr txBox="1"/>
          <p:nvPr/>
        </p:nvSpPr>
        <p:spPr>
          <a:xfrm>
            <a:off x="7094957" y="4036428"/>
            <a:ext cx="1580759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900" b="1" dirty="0" smtClean="0">
                <a:solidFill>
                  <a:schemeClr val="bg1">
                    <a:lumMod val="10000"/>
                  </a:schemeClr>
                </a:solidFill>
              </a:rPr>
              <a:t>Score de couverture FIXE</a:t>
            </a:r>
            <a:endParaRPr lang="fr-FR" sz="900" b="1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28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5" t="8653" r="13837" b="30404"/>
          <a:stretch/>
        </p:blipFill>
        <p:spPr bwMode="auto">
          <a:xfrm>
            <a:off x="5877512" y="2124440"/>
            <a:ext cx="2972826" cy="2888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N:\DST\SDOAS\BOT\Dossiers internes\Dossier Numérique\201703_typoaccesnumerique\img_SOU\score_FIXE_bretagne_DEP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26" y="1065599"/>
            <a:ext cx="5792400" cy="57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Résultats – score couverture FIXE</a:t>
            </a:r>
            <a:endParaRPr lang="fr-FR" dirty="0"/>
          </a:p>
        </p:txBody>
      </p:sp>
      <p:grpSp>
        <p:nvGrpSpPr>
          <p:cNvPr id="6" name="Groupe 5"/>
          <p:cNvGrpSpPr/>
          <p:nvPr/>
        </p:nvGrpSpPr>
        <p:grpSpPr>
          <a:xfrm>
            <a:off x="5220072" y="3472424"/>
            <a:ext cx="216024" cy="946577"/>
            <a:chOff x="5220072" y="3472424"/>
            <a:chExt cx="216024" cy="946577"/>
          </a:xfrm>
        </p:grpSpPr>
        <p:sp>
          <p:nvSpPr>
            <p:cNvPr id="42" name="Rectangle 41"/>
            <p:cNvSpPr/>
            <p:nvPr/>
          </p:nvSpPr>
          <p:spPr>
            <a:xfrm>
              <a:off x="5220072" y="4264626"/>
              <a:ext cx="216024" cy="154375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b="1" dirty="0" smtClean="0">
                  <a:latin typeface="Calibri" panose="020F0502020204030204" pitchFamily="34" charset="0"/>
                </a:rPr>
                <a:t>0</a:t>
              </a:r>
              <a:endParaRPr lang="fr-FR" sz="1600" b="1" dirty="0">
                <a:latin typeface="Calibri" panose="020F0502020204030204" pitchFamily="34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220072" y="4104638"/>
              <a:ext cx="216024" cy="154375"/>
            </a:xfrm>
            <a:prstGeom prst="rect">
              <a:avLst/>
            </a:prstGeom>
            <a:solidFill>
              <a:srgbClr val="FF000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b="1" dirty="0" smtClean="0">
                  <a:latin typeface="Calibri" panose="020F0502020204030204" pitchFamily="34" charset="0"/>
                </a:rPr>
                <a:t>1</a:t>
              </a:r>
              <a:endParaRPr lang="fr-FR" sz="1600" b="1" dirty="0">
                <a:latin typeface="Calibri" panose="020F0502020204030204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220072" y="3946662"/>
              <a:ext cx="216024" cy="154375"/>
            </a:xfrm>
            <a:prstGeom prst="rect">
              <a:avLst/>
            </a:prstGeom>
            <a:solidFill>
              <a:srgbClr val="FFA50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b="1" dirty="0" smtClean="0">
                  <a:latin typeface="Calibri" panose="020F0502020204030204" pitchFamily="34" charset="0"/>
                </a:rPr>
                <a:t>2</a:t>
              </a:r>
              <a:endParaRPr lang="fr-FR" sz="1600" b="1" dirty="0">
                <a:latin typeface="Calibri" panose="020F0502020204030204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220072" y="3786478"/>
              <a:ext cx="216024" cy="154375"/>
            </a:xfrm>
            <a:prstGeom prst="rect">
              <a:avLst/>
            </a:prstGeom>
            <a:solidFill>
              <a:srgbClr val="F0E68C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b="1" dirty="0" smtClean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</a:rPr>
                <a:t>3</a:t>
              </a:r>
              <a:endParaRPr lang="fr-FR" sz="16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220072" y="3632608"/>
              <a:ext cx="216024" cy="154375"/>
            </a:xfrm>
            <a:prstGeom prst="rect">
              <a:avLst/>
            </a:prstGeom>
            <a:solidFill>
              <a:srgbClr val="46D246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b="1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4</a:t>
              </a:r>
              <a:endParaRPr lang="fr-FR" sz="16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220072" y="3472424"/>
              <a:ext cx="216024" cy="154375"/>
            </a:xfrm>
            <a:prstGeom prst="rect">
              <a:avLst/>
            </a:prstGeom>
            <a:solidFill>
              <a:srgbClr val="009D4F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b="1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5</a:t>
              </a:r>
              <a:endParaRPr lang="fr-FR" sz="16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49" name="ZoneTexte 48"/>
          <p:cNvSpPr txBox="1"/>
          <p:nvPr/>
        </p:nvSpPr>
        <p:spPr>
          <a:xfrm>
            <a:off x="7094957" y="4036428"/>
            <a:ext cx="1580759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900" b="1" dirty="0" smtClean="0">
                <a:solidFill>
                  <a:schemeClr val="bg1">
                    <a:lumMod val="10000"/>
                  </a:schemeClr>
                </a:solidFill>
              </a:rPr>
              <a:t>Score de couverture FIXE</a:t>
            </a:r>
            <a:endParaRPr lang="fr-FR" sz="900" b="1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32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N:\DST\SDOAS\BOT\Dossiers internes\Dossier Numérique\201703_typoaccesnumerique\img_SOU\score_MOBILE_bretag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976176"/>
            <a:ext cx="4316413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199" y="116632"/>
            <a:ext cx="6641995" cy="561545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Méthode de calcul du score de couverture MOBILE</a:t>
            </a:r>
            <a:endParaRPr lang="fr-FR" dirty="0"/>
          </a:p>
        </p:txBody>
      </p:sp>
      <p:sp>
        <p:nvSpPr>
          <p:cNvPr id="8" name="Espace réservé du contenu 2"/>
          <p:cNvSpPr>
            <a:spLocks noGrp="1"/>
          </p:cNvSpPr>
          <p:nvPr>
            <p:ph sz="half" idx="1"/>
          </p:nvPr>
        </p:nvSpPr>
        <p:spPr>
          <a:xfrm>
            <a:off x="251520" y="692696"/>
            <a:ext cx="4392489" cy="3382267"/>
          </a:xfrm>
        </p:spPr>
        <p:txBody>
          <a:bodyPr>
            <a:noAutofit/>
          </a:bodyPr>
          <a:lstStyle/>
          <a:p>
            <a:r>
              <a:rPr lang="fr-FR" sz="1100" b="0" dirty="0" smtClean="0">
                <a:solidFill>
                  <a:schemeClr val="bg1">
                    <a:lumMod val="10000"/>
                  </a:schemeClr>
                </a:solidFill>
              </a:rPr>
              <a:t>1</a:t>
            </a:r>
            <a:r>
              <a:rPr lang="fr-FR" sz="1100" b="0" dirty="0">
                <a:solidFill>
                  <a:schemeClr val="bg1">
                    <a:lumMod val="10000"/>
                  </a:schemeClr>
                </a:solidFill>
              </a:rPr>
              <a:t>/ classification des territoires </a:t>
            </a:r>
            <a:r>
              <a:rPr lang="fr-FR" sz="1100" b="0" dirty="0" smtClean="0">
                <a:solidFill>
                  <a:schemeClr val="bg1">
                    <a:lumMod val="10000"/>
                  </a:schemeClr>
                </a:solidFill>
              </a:rPr>
              <a:t>en trois groupes, </a:t>
            </a:r>
            <a:br>
              <a:rPr lang="fr-FR" sz="1100" b="0" dirty="0" smtClean="0">
                <a:solidFill>
                  <a:schemeClr val="bg1">
                    <a:lumMod val="10000"/>
                  </a:schemeClr>
                </a:solidFill>
              </a:rPr>
            </a:br>
            <a:r>
              <a:rPr lang="fr-FR" sz="1100" b="0" dirty="0" smtClean="0">
                <a:solidFill>
                  <a:schemeClr val="bg1">
                    <a:lumMod val="10000"/>
                  </a:schemeClr>
                </a:solidFill>
              </a:rPr>
              <a:t>selon </a:t>
            </a:r>
            <a:r>
              <a:rPr lang="fr-FR" sz="1100" b="0" dirty="0">
                <a:solidFill>
                  <a:schemeClr val="bg1">
                    <a:lumMod val="10000"/>
                  </a:schemeClr>
                </a:solidFill>
              </a:rPr>
              <a:t>leur niveau de </a:t>
            </a:r>
            <a:r>
              <a:rPr lang="fr-FR" sz="1100" b="0" u="sng" dirty="0">
                <a:solidFill>
                  <a:schemeClr val="bg1">
                    <a:lumMod val="10000"/>
                  </a:schemeClr>
                </a:solidFill>
              </a:rPr>
              <a:t>service </a:t>
            </a:r>
            <a:r>
              <a:rPr lang="fr-FR" sz="1100" b="0" u="sng" dirty="0" smtClean="0">
                <a:solidFill>
                  <a:schemeClr val="bg1">
                    <a:lumMod val="10000"/>
                  </a:schemeClr>
                </a:solidFill>
              </a:rPr>
              <a:t>‘de base’</a:t>
            </a:r>
            <a:r>
              <a:rPr lang="fr-FR" sz="1100" b="0" dirty="0" smtClean="0">
                <a:solidFill>
                  <a:schemeClr val="bg1">
                    <a:lumMod val="10000"/>
                  </a:schemeClr>
                </a:solidFill>
              </a:rPr>
              <a:t> : </a:t>
            </a:r>
            <a:endParaRPr lang="fr-FR" sz="1100" b="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fr-FR" sz="1050" b="0" i="1" dirty="0">
                <a:solidFill>
                  <a:schemeClr val="bg1">
                    <a:lumMod val="10000"/>
                  </a:schemeClr>
                </a:solidFill>
              </a:rPr>
              <a:t>Taux de surface couverte en 2G par l’opérateur mieux disant </a:t>
            </a:r>
            <a:br>
              <a:rPr lang="fr-FR" sz="1050" b="0" i="1" dirty="0">
                <a:solidFill>
                  <a:schemeClr val="bg1">
                    <a:lumMod val="10000"/>
                  </a:schemeClr>
                </a:solidFill>
              </a:rPr>
            </a:br>
            <a:r>
              <a:rPr lang="fr-FR" sz="800" b="0" i="1" dirty="0">
                <a:solidFill>
                  <a:schemeClr val="bg1">
                    <a:lumMod val="10000"/>
                  </a:schemeClr>
                </a:solidFill>
              </a:rPr>
              <a:t>(i.e. affichant localement le meilleur taux des 4 opérateurs)</a:t>
            </a:r>
            <a:br>
              <a:rPr lang="fr-FR" sz="800" b="0" i="1" dirty="0">
                <a:solidFill>
                  <a:schemeClr val="bg1">
                    <a:lumMod val="10000"/>
                  </a:schemeClr>
                </a:solidFill>
              </a:rPr>
            </a:br>
            <a:r>
              <a:rPr lang="fr-FR" sz="800" b="0" i="1" dirty="0">
                <a:solidFill>
                  <a:schemeClr val="bg1">
                    <a:lumMod val="10000"/>
                  </a:schemeClr>
                </a:solidFill>
              </a:rPr>
              <a:t>- inférieur à 25 % :     2G faible</a:t>
            </a:r>
            <a:br>
              <a:rPr lang="fr-FR" sz="800" b="0" i="1" dirty="0">
                <a:solidFill>
                  <a:schemeClr val="bg1">
                    <a:lumMod val="10000"/>
                  </a:schemeClr>
                </a:solidFill>
              </a:rPr>
            </a:br>
            <a:r>
              <a:rPr lang="fr-FR" sz="800" b="0" i="1" dirty="0">
                <a:solidFill>
                  <a:schemeClr val="bg1">
                    <a:lumMod val="10000"/>
                  </a:schemeClr>
                </a:solidFill>
              </a:rPr>
              <a:t>- entre 25% et 75% :  2G moyen</a:t>
            </a:r>
            <a:br>
              <a:rPr lang="fr-FR" sz="800" b="0" i="1" dirty="0">
                <a:solidFill>
                  <a:schemeClr val="bg1">
                    <a:lumMod val="10000"/>
                  </a:schemeClr>
                </a:solidFill>
              </a:rPr>
            </a:br>
            <a:r>
              <a:rPr lang="fr-FR" sz="800" b="0" i="1" dirty="0">
                <a:solidFill>
                  <a:schemeClr val="bg1">
                    <a:lumMod val="10000"/>
                  </a:schemeClr>
                </a:solidFill>
              </a:rPr>
              <a:t>- supérieur à 75% :    2G élevé</a:t>
            </a:r>
          </a:p>
          <a:p>
            <a:endParaRPr lang="fr-FR" sz="1100" b="0" dirty="0" smtClean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fr-FR" sz="1100" b="0" dirty="0" smtClean="0">
                <a:solidFill>
                  <a:schemeClr val="bg1">
                    <a:lumMod val="10000"/>
                  </a:schemeClr>
                </a:solidFill>
              </a:rPr>
              <a:t>2/ </a:t>
            </a:r>
            <a:r>
              <a:rPr lang="fr-FR" sz="1100" b="0" dirty="0">
                <a:solidFill>
                  <a:schemeClr val="bg1">
                    <a:lumMod val="10000"/>
                  </a:schemeClr>
                </a:solidFill>
              </a:rPr>
              <a:t>classification des territoires en trois </a:t>
            </a:r>
            <a:r>
              <a:rPr lang="fr-FR" sz="1100" b="0" dirty="0" smtClean="0">
                <a:solidFill>
                  <a:schemeClr val="bg1">
                    <a:lumMod val="10000"/>
                  </a:schemeClr>
                </a:solidFill>
              </a:rPr>
              <a:t>groupes, </a:t>
            </a:r>
            <a:br>
              <a:rPr lang="fr-FR" sz="1100" b="0" dirty="0" smtClean="0">
                <a:solidFill>
                  <a:schemeClr val="bg1">
                    <a:lumMod val="10000"/>
                  </a:schemeClr>
                </a:solidFill>
              </a:rPr>
            </a:br>
            <a:r>
              <a:rPr lang="fr-FR" sz="1100" b="0" dirty="0" smtClean="0">
                <a:solidFill>
                  <a:schemeClr val="bg1">
                    <a:lumMod val="10000"/>
                  </a:schemeClr>
                </a:solidFill>
              </a:rPr>
              <a:t>selon </a:t>
            </a:r>
            <a:r>
              <a:rPr lang="fr-FR" sz="1100" b="0" dirty="0">
                <a:solidFill>
                  <a:schemeClr val="bg1">
                    <a:lumMod val="10000"/>
                  </a:schemeClr>
                </a:solidFill>
              </a:rPr>
              <a:t>leur niveau de </a:t>
            </a:r>
            <a:r>
              <a:rPr lang="fr-FR" sz="1100" b="0" u="sng" dirty="0">
                <a:solidFill>
                  <a:schemeClr val="bg1">
                    <a:lumMod val="10000"/>
                  </a:schemeClr>
                </a:solidFill>
              </a:rPr>
              <a:t>service </a:t>
            </a:r>
            <a:r>
              <a:rPr lang="fr-FR" sz="1100" b="0" u="sng" dirty="0" smtClean="0">
                <a:solidFill>
                  <a:schemeClr val="bg1">
                    <a:lumMod val="10000"/>
                  </a:schemeClr>
                </a:solidFill>
              </a:rPr>
              <a:t>‘cible’</a:t>
            </a:r>
            <a:r>
              <a:rPr lang="fr-FR" sz="1100" b="0" dirty="0" smtClean="0">
                <a:solidFill>
                  <a:schemeClr val="bg1">
                    <a:lumMod val="10000"/>
                  </a:schemeClr>
                </a:solidFill>
              </a:rPr>
              <a:t> : </a:t>
            </a:r>
            <a:endParaRPr lang="fr-FR" sz="1100" b="0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fr-FR" sz="1050" b="0" i="1" dirty="0">
                <a:solidFill>
                  <a:schemeClr val="bg1">
                    <a:lumMod val="10000"/>
                  </a:schemeClr>
                </a:solidFill>
              </a:rPr>
              <a:t>Taux de surface couverte en 4G par l’opérateur mieux disant </a:t>
            </a:r>
            <a:r>
              <a:rPr lang="fr-FR" sz="1400" b="0" i="1" dirty="0">
                <a:solidFill>
                  <a:schemeClr val="bg1">
                    <a:lumMod val="10000"/>
                  </a:schemeClr>
                </a:solidFill>
              </a:rPr>
              <a:t/>
            </a:r>
            <a:br>
              <a:rPr lang="fr-FR" sz="1400" b="0" i="1" dirty="0">
                <a:solidFill>
                  <a:schemeClr val="bg1">
                    <a:lumMod val="10000"/>
                  </a:schemeClr>
                </a:solidFill>
              </a:rPr>
            </a:br>
            <a:r>
              <a:rPr lang="fr-FR" sz="800" b="0" i="1" dirty="0">
                <a:solidFill>
                  <a:schemeClr val="bg1">
                    <a:lumMod val="10000"/>
                  </a:schemeClr>
                </a:solidFill>
              </a:rPr>
              <a:t>- </a:t>
            </a:r>
            <a:r>
              <a:rPr lang="fr-FR" sz="800" b="0" dirty="0">
                <a:solidFill>
                  <a:schemeClr val="bg1">
                    <a:lumMod val="10000"/>
                  </a:schemeClr>
                </a:solidFill>
              </a:rPr>
              <a:t>inférieur à 25 % :     4G faible</a:t>
            </a:r>
            <a:br>
              <a:rPr lang="fr-FR" sz="800" b="0" dirty="0">
                <a:solidFill>
                  <a:schemeClr val="bg1">
                    <a:lumMod val="10000"/>
                  </a:schemeClr>
                </a:solidFill>
              </a:rPr>
            </a:br>
            <a:r>
              <a:rPr lang="fr-FR" sz="800" b="0" dirty="0">
                <a:solidFill>
                  <a:schemeClr val="bg1">
                    <a:lumMod val="10000"/>
                  </a:schemeClr>
                </a:solidFill>
              </a:rPr>
              <a:t>- entre 25% et 75% :  4G moyen</a:t>
            </a:r>
            <a:br>
              <a:rPr lang="fr-FR" sz="800" b="0" dirty="0">
                <a:solidFill>
                  <a:schemeClr val="bg1">
                    <a:lumMod val="10000"/>
                  </a:schemeClr>
                </a:solidFill>
              </a:rPr>
            </a:br>
            <a:r>
              <a:rPr lang="fr-FR" sz="800" b="0" dirty="0">
                <a:solidFill>
                  <a:schemeClr val="bg1">
                    <a:lumMod val="10000"/>
                  </a:schemeClr>
                </a:solidFill>
              </a:rPr>
              <a:t>- supérieur à 75% :    4G élevé</a:t>
            </a:r>
            <a:endParaRPr lang="fr-FR" sz="800" b="0" i="1" dirty="0">
              <a:solidFill>
                <a:schemeClr val="bg1">
                  <a:lumMod val="10000"/>
                </a:schemeClr>
              </a:solidFill>
            </a:endParaRPr>
          </a:p>
          <a:p>
            <a:endParaRPr lang="fr-FR" sz="500" b="0" i="1" dirty="0" smtClean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fr-FR" sz="1100" b="0" dirty="0" smtClean="0">
                <a:solidFill>
                  <a:schemeClr val="bg1">
                    <a:lumMod val="10000"/>
                  </a:schemeClr>
                </a:solidFill>
              </a:rPr>
              <a:t>3/ croisement des deux dimensions pour obtenir </a:t>
            </a:r>
            <a:br>
              <a:rPr lang="fr-FR" sz="1100" b="0" dirty="0" smtClean="0">
                <a:solidFill>
                  <a:schemeClr val="bg1">
                    <a:lumMod val="10000"/>
                  </a:schemeClr>
                </a:solidFill>
              </a:rPr>
            </a:br>
            <a:r>
              <a:rPr lang="fr-FR" sz="1100" b="0" dirty="0" smtClean="0">
                <a:solidFill>
                  <a:schemeClr val="bg1">
                    <a:lumMod val="10000"/>
                  </a:schemeClr>
                </a:solidFill>
              </a:rPr>
              <a:t>six catégories de territoires</a:t>
            </a:r>
          </a:p>
          <a:p>
            <a:endParaRPr lang="fr-FR" sz="500" b="0" i="1" dirty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fr-FR" sz="1100" b="0" dirty="0" smtClean="0">
                <a:solidFill>
                  <a:schemeClr val="bg1">
                    <a:lumMod val="10000"/>
                  </a:schemeClr>
                </a:solidFill>
              </a:rPr>
              <a:t>4/ affectation d’un score croissant </a:t>
            </a:r>
            <a:br>
              <a:rPr lang="fr-FR" sz="1100" b="0" dirty="0" smtClean="0">
                <a:solidFill>
                  <a:schemeClr val="bg1">
                    <a:lumMod val="10000"/>
                  </a:schemeClr>
                </a:solidFill>
              </a:rPr>
            </a:br>
            <a:r>
              <a:rPr lang="fr-FR" sz="1100" b="0" dirty="0" smtClean="0">
                <a:solidFill>
                  <a:schemeClr val="bg1">
                    <a:lumMod val="10000"/>
                  </a:schemeClr>
                </a:solidFill>
              </a:rPr>
              <a:t>selon la qualité globale de couverture MOBILE</a:t>
            </a:r>
            <a:endParaRPr lang="fr-FR" sz="1100" b="0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" r="11960" b="2910"/>
          <a:stretch/>
        </p:blipFill>
        <p:spPr bwMode="auto">
          <a:xfrm>
            <a:off x="5128263" y="630546"/>
            <a:ext cx="3731559" cy="3688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Ellipse 47"/>
          <p:cNvSpPr/>
          <p:nvPr/>
        </p:nvSpPr>
        <p:spPr>
          <a:xfrm>
            <a:off x="5657469" y="3452306"/>
            <a:ext cx="216024" cy="216024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 smtClean="0">
                <a:solidFill>
                  <a:schemeClr val="bg1">
                    <a:lumMod val="10000"/>
                  </a:schemeClr>
                </a:solidFill>
              </a:rPr>
              <a:t>0</a:t>
            </a:r>
            <a:endParaRPr lang="fr-FR" sz="12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49" name="Ellipse 48"/>
          <p:cNvSpPr/>
          <p:nvPr/>
        </p:nvSpPr>
        <p:spPr>
          <a:xfrm>
            <a:off x="5781992" y="2214722"/>
            <a:ext cx="216024" cy="216024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 smtClean="0">
                <a:solidFill>
                  <a:schemeClr val="bg1">
                    <a:lumMod val="10000"/>
                  </a:schemeClr>
                </a:solidFill>
              </a:rPr>
              <a:t>1</a:t>
            </a:r>
            <a:endParaRPr lang="fr-FR" sz="12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50" name="Ellipse 49"/>
          <p:cNvSpPr/>
          <p:nvPr/>
        </p:nvSpPr>
        <p:spPr>
          <a:xfrm>
            <a:off x="6788471" y="2129266"/>
            <a:ext cx="216024" cy="216024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 smtClean="0">
                <a:solidFill>
                  <a:schemeClr val="bg1">
                    <a:lumMod val="10000"/>
                  </a:schemeClr>
                </a:solidFill>
              </a:rPr>
              <a:t>2</a:t>
            </a:r>
            <a:endParaRPr lang="fr-FR" sz="12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5671862" y="3187063"/>
            <a:ext cx="523664" cy="251795"/>
          </a:xfrm>
          <a:prstGeom prst="rect">
            <a:avLst/>
          </a:prstGeom>
          <a:noFill/>
          <a:ln>
            <a:noFill/>
          </a:ln>
        </p:spPr>
        <p:txBody>
          <a:bodyPr wrap="none" lIns="18000" tIns="18000" rIns="18000" bIns="18000" rtlCol="0">
            <a:spAutoFit/>
          </a:bodyPr>
          <a:lstStyle/>
          <a:p>
            <a:r>
              <a:rPr lang="fr-FR" sz="700" b="1" dirty="0" smtClean="0">
                <a:solidFill>
                  <a:schemeClr val="bg1"/>
                </a:solidFill>
              </a:rPr>
              <a:t>% 2G faible</a:t>
            </a:r>
          </a:p>
          <a:p>
            <a:r>
              <a:rPr lang="fr-FR" sz="700" b="1" dirty="0" smtClean="0">
                <a:solidFill>
                  <a:schemeClr val="bg1"/>
                </a:solidFill>
              </a:rPr>
              <a:t>% 4G faible</a:t>
            </a:r>
            <a:endParaRPr lang="fr-FR" sz="700" b="1" dirty="0">
              <a:solidFill>
                <a:schemeClr val="bg1"/>
              </a:solidFill>
            </a:endParaRPr>
          </a:p>
        </p:txBody>
      </p:sp>
      <p:sp>
        <p:nvSpPr>
          <p:cNvPr id="52" name="ZoneTexte 51"/>
          <p:cNvSpPr txBox="1"/>
          <p:nvPr/>
        </p:nvSpPr>
        <p:spPr>
          <a:xfrm>
            <a:off x="5649041" y="1924539"/>
            <a:ext cx="586182" cy="251795"/>
          </a:xfrm>
          <a:prstGeom prst="rect">
            <a:avLst/>
          </a:prstGeom>
          <a:noFill/>
          <a:ln>
            <a:noFill/>
          </a:ln>
        </p:spPr>
        <p:txBody>
          <a:bodyPr wrap="none" lIns="18000" tIns="18000" rIns="18000" bIns="18000" rtlCol="0">
            <a:spAutoFit/>
          </a:bodyPr>
          <a:lstStyle/>
          <a:p>
            <a:r>
              <a:rPr lang="fr-FR" sz="700" b="1" dirty="0" smtClean="0">
                <a:solidFill>
                  <a:schemeClr val="bg1"/>
                </a:solidFill>
              </a:rPr>
              <a:t>% 2G moyen</a:t>
            </a:r>
          </a:p>
          <a:p>
            <a:r>
              <a:rPr lang="fr-FR" sz="700" b="1" dirty="0" smtClean="0">
                <a:solidFill>
                  <a:schemeClr val="bg1"/>
                </a:solidFill>
              </a:rPr>
              <a:t>% 4G faible</a:t>
            </a:r>
            <a:endParaRPr lang="fr-FR" sz="700" b="1" dirty="0">
              <a:solidFill>
                <a:schemeClr val="bg1"/>
              </a:solidFill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6644326" y="1839083"/>
            <a:ext cx="576564" cy="251795"/>
          </a:xfrm>
          <a:prstGeom prst="rect">
            <a:avLst/>
          </a:prstGeom>
          <a:noFill/>
          <a:ln>
            <a:noFill/>
          </a:ln>
        </p:spPr>
        <p:txBody>
          <a:bodyPr wrap="none" lIns="18000" tIns="18000" rIns="18000" bIns="18000" rtlCol="0">
            <a:spAutoFit/>
          </a:bodyPr>
          <a:lstStyle/>
          <a:p>
            <a:r>
              <a:rPr lang="fr-FR" sz="700" b="1" dirty="0" smtClean="0">
                <a:solidFill>
                  <a:schemeClr val="bg1"/>
                </a:solidFill>
              </a:rPr>
              <a:t>% 2G moyen</a:t>
            </a:r>
          </a:p>
          <a:p>
            <a:r>
              <a:rPr lang="fr-FR" sz="700" b="1" dirty="0" smtClean="0">
                <a:solidFill>
                  <a:schemeClr val="bg1"/>
                </a:solidFill>
              </a:rPr>
              <a:t>% 4G moyen</a:t>
            </a:r>
            <a:endParaRPr lang="fr-FR" sz="700" b="1" dirty="0">
              <a:solidFill>
                <a:schemeClr val="bg1"/>
              </a:solidFill>
            </a:endParaRPr>
          </a:p>
        </p:txBody>
      </p:sp>
      <p:sp>
        <p:nvSpPr>
          <p:cNvPr id="54" name="Ellipse 53"/>
          <p:cNvSpPr/>
          <p:nvPr/>
        </p:nvSpPr>
        <p:spPr>
          <a:xfrm>
            <a:off x="5785652" y="1233701"/>
            <a:ext cx="216024" cy="216024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 smtClean="0">
                <a:solidFill>
                  <a:schemeClr val="bg1">
                    <a:lumMod val="10000"/>
                  </a:schemeClr>
                </a:solidFill>
              </a:rPr>
              <a:t>3</a:t>
            </a:r>
            <a:endParaRPr lang="fr-FR" sz="12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5652701" y="943518"/>
            <a:ext cx="523664" cy="251795"/>
          </a:xfrm>
          <a:prstGeom prst="rect">
            <a:avLst/>
          </a:prstGeom>
          <a:noFill/>
          <a:ln>
            <a:noFill/>
          </a:ln>
        </p:spPr>
        <p:txBody>
          <a:bodyPr wrap="none" lIns="18000" tIns="18000" rIns="18000" bIns="18000" rtlCol="0">
            <a:spAutoFit/>
          </a:bodyPr>
          <a:lstStyle/>
          <a:p>
            <a:r>
              <a:rPr lang="fr-FR" sz="700" b="1" dirty="0" smtClean="0">
                <a:solidFill>
                  <a:schemeClr val="bg1">
                    <a:lumMod val="50000"/>
                  </a:schemeClr>
                </a:solidFill>
              </a:rPr>
              <a:t>% 2G élevé</a:t>
            </a:r>
          </a:p>
          <a:p>
            <a:r>
              <a:rPr lang="fr-FR" sz="700" b="1" dirty="0" smtClean="0">
                <a:solidFill>
                  <a:schemeClr val="bg1">
                    <a:lumMod val="50000"/>
                  </a:schemeClr>
                </a:solidFill>
              </a:rPr>
              <a:t>% 4G faible</a:t>
            </a:r>
            <a:endParaRPr lang="fr-FR" sz="7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6" name="Ellipse 55"/>
          <p:cNvSpPr/>
          <p:nvPr/>
        </p:nvSpPr>
        <p:spPr>
          <a:xfrm>
            <a:off x="7038186" y="1235657"/>
            <a:ext cx="216024" cy="216024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 smtClean="0">
                <a:solidFill>
                  <a:schemeClr val="bg1">
                    <a:lumMod val="10000"/>
                  </a:schemeClr>
                </a:solidFill>
              </a:rPr>
              <a:t>4</a:t>
            </a:r>
            <a:endParaRPr lang="fr-FR" sz="12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57" name="ZoneTexte 56"/>
          <p:cNvSpPr txBox="1"/>
          <p:nvPr/>
        </p:nvSpPr>
        <p:spPr>
          <a:xfrm>
            <a:off x="6905235" y="945474"/>
            <a:ext cx="576564" cy="251795"/>
          </a:xfrm>
          <a:prstGeom prst="rect">
            <a:avLst/>
          </a:prstGeom>
          <a:noFill/>
          <a:ln>
            <a:noFill/>
          </a:ln>
        </p:spPr>
        <p:txBody>
          <a:bodyPr wrap="none" lIns="18000" tIns="18000" rIns="18000" bIns="18000" rtlCol="0">
            <a:spAutoFit/>
          </a:bodyPr>
          <a:lstStyle/>
          <a:p>
            <a:r>
              <a:rPr lang="fr-FR" sz="700" b="1" dirty="0" smtClean="0">
                <a:solidFill>
                  <a:schemeClr val="bg1"/>
                </a:solidFill>
              </a:rPr>
              <a:t>%  2G élevé</a:t>
            </a:r>
          </a:p>
          <a:p>
            <a:r>
              <a:rPr lang="fr-FR" sz="700" b="1" dirty="0" smtClean="0">
                <a:solidFill>
                  <a:schemeClr val="bg1"/>
                </a:solidFill>
              </a:rPr>
              <a:t>% 4G moyen</a:t>
            </a:r>
            <a:endParaRPr lang="fr-FR" sz="700" b="1" dirty="0">
              <a:solidFill>
                <a:schemeClr val="bg1"/>
              </a:solidFill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7995345" y="1136753"/>
            <a:ext cx="216024" cy="216024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alpha val="2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dirty="0" smtClean="0">
                <a:solidFill>
                  <a:schemeClr val="bg1">
                    <a:lumMod val="10000"/>
                  </a:schemeClr>
                </a:solidFill>
              </a:rPr>
              <a:t>5</a:t>
            </a:r>
            <a:endParaRPr lang="fr-FR" sz="1200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7940470" y="846570"/>
            <a:ext cx="512444" cy="251795"/>
          </a:xfrm>
          <a:prstGeom prst="rect">
            <a:avLst/>
          </a:prstGeom>
          <a:noFill/>
          <a:ln>
            <a:noFill/>
          </a:ln>
        </p:spPr>
        <p:txBody>
          <a:bodyPr wrap="none" lIns="18000" tIns="18000" rIns="18000" bIns="18000" rtlCol="0">
            <a:spAutoFit/>
          </a:bodyPr>
          <a:lstStyle/>
          <a:p>
            <a:r>
              <a:rPr lang="fr-FR" sz="700" b="1" dirty="0" smtClean="0">
                <a:solidFill>
                  <a:schemeClr val="bg1"/>
                </a:solidFill>
              </a:rPr>
              <a:t>% 2G élevé</a:t>
            </a:r>
          </a:p>
          <a:p>
            <a:r>
              <a:rPr lang="fr-FR" sz="700" b="1" dirty="0" smtClean="0">
                <a:solidFill>
                  <a:schemeClr val="bg1"/>
                </a:solidFill>
              </a:rPr>
              <a:t>% 4G élevé</a:t>
            </a:r>
            <a:endParaRPr lang="fr-FR" sz="700" b="1" dirty="0">
              <a:solidFill>
                <a:schemeClr val="bg1"/>
              </a:solidFill>
            </a:endParaRPr>
          </a:p>
        </p:txBody>
      </p:sp>
      <p:sp>
        <p:nvSpPr>
          <p:cNvPr id="60" name="ZoneTexte 59"/>
          <p:cNvSpPr txBox="1"/>
          <p:nvPr/>
        </p:nvSpPr>
        <p:spPr>
          <a:xfrm>
            <a:off x="5475065" y="4302954"/>
            <a:ext cx="33123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>
                <a:solidFill>
                  <a:schemeClr val="bg1">
                    <a:lumMod val="10000"/>
                  </a:schemeClr>
                </a:solidFill>
              </a:rPr>
              <a:t>Niveau de service ‘cible’</a:t>
            </a:r>
          </a:p>
          <a:p>
            <a:pPr algn="ctr"/>
            <a:r>
              <a:rPr lang="fr-FR" sz="800" i="1" dirty="0">
                <a:solidFill>
                  <a:schemeClr val="bg1">
                    <a:lumMod val="10000"/>
                  </a:schemeClr>
                </a:solidFill>
              </a:rPr>
              <a:t>Taux de surface couverte en 4G par l’opérateur mieux disant </a:t>
            </a:r>
          </a:p>
        </p:txBody>
      </p:sp>
      <p:cxnSp>
        <p:nvCxnSpPr>
          <p:cNvPr id="61" name="Connecteur droit avec flèche 60"/>
          <p:cNvCxnSpPr/>
          <p:nvPr/>
        </p:nvCxnSpPr>
        <p:spPr>
          <a:xfrm>
            <a:off x="8199096" y="4440246"/>
            <a:ext cx="352108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ZoneTexte 61"/>
          <p:cNvSpPr txBox="1"/>
          <p:nvPr/>
        </p:nvSpPr>
        <p:spPr>
          <a:xfrm rot="16200000">
            <a:off x="3334496" y="2207513"/>
            <a:ext cx="31993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>
                <a:solidFill>
                  <a:schemeClr val="bg1">
                    <a:lumMod val="10000"/>
                  </a:schemeClr>
                </a:solidFill>
              </a:rPr>
              <a:t>Niveau de service ‘de base’</a:t>
            </a:r>
          </a:p>
          <a:p>
            <a:pPr algn="ctr"/>
            <a:r>
              <a:rPr lang="fr-FR" sz="800" i="1" dirty="0">
                <a:solidFill>
                  <a:schemeClr val="bg1">
                    <a:lumMod val="10000"/>
                  </a:schemeClr>
                </a:solidFill>
              </a:rPr>
              <a:t>Taux de surface couverte en </a:t>
            </a:r>
            <a:r>
              <a:rPr lang="fr-FR" sz="800" i="1" dirty="0" smtClean="0">
                <a:solidFill>
                  <a:schemeClr val="bg1">
                    <a:lumMod val="10000"/>
                  </a:schemeClr>
                </a:solidFill>
              </a:rPr>
              <a:t>2G </a:t>
            </a:r>
            <a:r>
              <a:rPr lang="fr-FR" sz="800" i="1" dirty="0">
                <a:solidFill>
                  <a:schemeClr val="bg1">
                    <a:lumMod val="10000"/>
                  </a:schemeClr>
                </a:solidFill>
              </a:rPr>
              <a:t>par l’opérateur mieux disant </a:t>
            </a:r>
          </a:p>
        </p:txBody>
      </p:sp>
      <p:cxnSp>
        <p:nvCxnSpPr>
          <p:cNvPr id="63" name="Connecteur droit avec flèche 62"/>
          <p:cNvCxnSpPr/>
          <p:nvPr/>
        </p:nvCxnSpPr>
        <p:spPr>
          <a:xfrm flipV="1">
            <a:off x="4864957" y="1060444"/>
            <a:ext cx="0" cy="36219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/>
          <p:cNvCxnSpPr/>
          <p:nvPr/>
        </p:nvCxnSpPr>
        <p:spPr>
          <a:xfrm>
            <a:off x="5512173" y="1610738"/>
            <a:ext cx="783281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/>
          <p:cNvCxnSpPr/>
          <p:nvPr/>
        </p:nvCxnSpPr>
        <p:spPr>
          <a:xfrm>
            <a:off x="5512173" y="3194914"/>
            <a:ext cx="783281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" r="88589" b="2910"/>
          <a:stretch/>
        </p:blipFill>
        <p:spPr bwMode="auto">
          <a:xfrm>
            <a:off x="5128264" y="630546"/>
            <a:ext cx="346802" cy="3688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7" name="Connecteur droit 66"/>
          <p:cNvCxnSpPr/>
          <p:nvPr/>
        </p:nvCxnSpPr>
        <p:spPr>
          <a:xfrm flipV="1">
            <a:off x="5505193" y="815602"/>
            <a:ext cx="0" cy="319932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/>
          <p:cNvCxnSpPr/>
          <p:nvPr/>
        </p:nvCxnSpPr>
        <p:spPr>
          <a:xfrm flipV="1">
            <a:off x="5503366" y="4014922"/>
            <a:ext cx="3212440" cy="304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" t="90921" r="11960" b="2910"/>
          <a:stretch/>
        </p:blipFill>
        <p:spPr bwMode="auto">
          <a:xfrm>
            <a:off x="5128263" y="4084821"/>
            <a:ext cx="3731559" cy="234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3" name="Connecteur droit 72"/>
          <p:cNvCxnSpPr/>
          <p:nvPr/>
        </p:nvCxnSpPr>
        <p:spPr>
          <a:xfrm>
            <a:off x="6295454" y="3194914"/>
            <a:ext cx="0" cy="82000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/>
          <p:cNvCxnSpPr/>
          <p:nvPr/>
        </p:nvCxnSpPr>
        <p:spPr>
          <a:xfrm>
            <a:off x="7893590" y="3194914"/>
            <a:ext cx="0" cy="820008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5798857" y="4086930"/>
            <a:ext cx="243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rgbClr val="FF0000"/>
                </a:solidFill>
              </a:rPr>
              <a:t>-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79" name="ZoneTexte 78"/>
          <p:cNvSpPr txBox="1"/>
          <p:nvPr/>
        </p:nvSpPr>
        <p:spPr>
          <a:xfrm>
            <a:off x="8195445" y="410064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rgbClr val="00B050"/>
                </a:solidFill>
              </a:rPr>
              <a:t>+</a:t>
            </a:r>
            <a:endParaRPr lang="fr-FR" sz="1400" b="1" dirty="0">
              <a:solidFill>
                <a:srgbClr val="00B050"/>
              </a:solidFill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5127912" y="3502774"/>
            <a:ext cx="243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rgbClr val="FF0000"/>
                </a:solidFill>
              </a:rPr>
              <a:t>-</a:t>
            </a:r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81" name="ZoneTexte 80"/>
          <p:cNvSpPr txBox="1"/>
          <p:nvPr/>
        </p:nvSpPr>
        <p:spPr>
          <a:xfrm>
            <a:off x="5095748" y="1045000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solidFill>
                  <a:srgbClr val="00B050"/>
                </a:solidFill>
              </a:rPr>
              <a:t>+</a:t>
            </a:r>
            <a:endParaRPr lang="fr-FR" sz="1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14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N:\DST\SDOAS\BOT\Dossiers internes\Dossier Numérique\201703_typoaccesnumerique\img_SOU\score_MOBILE_bretagne_EPC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26" y="1065600"/>
            <a:ext cx="5792400" cy="579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Résultats – score couverture MOBILE</a:t>
            </a:r>
            <a:endParaRPr lang="fr-FR" dirty="0"/>
          </a:p>
        </p:txBody>
      </p:sp>
      <p:grpSp>
        <p:nvGrpSpPr>
          <p:cNvPr id="15" name="Groupe 14"/>
          <p:cNvGrpSpPr/>
          <p:nvPr/>
        </p:nvGrpSpPr>
        <p:grpSpPr>
          <a:xfrm>
            <a:off x="5220072" y="3472424"/>
            <a:ext cx="216024" cy="946577"/>
            <a:chOff x="5220072" y="3472424"/>
            <a:chExt cx="216024" cy="946577"/>
          </a:xfrm>
        </p:grpSpPr>
        <p:sp>
          <p:nvSpPr>
            <p:cNvPr id="16" name="Rectangle 15"/>
            <p:cNvSpPr/>
            <p:nvPr/>
          </p:nvSpPr>
          <p:spPr>
            <a:xfrm>
              <a:off x="5220072" y="4264626"/>
              <a:ext cx="216024" cy="154375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b="1" dirty="0" smtClean="0">
                  <a:latin typeface="Calibri" panose="020F0502020204030204" pitchFamily="34" charset="0"/>
                </a:rPr>
                <a:t>0</a:t>
              </a:r>
              <a:endParaRPr lang="fr-FR" sz="1600" b="1" dirty="0">
                <a:latin typeface="Calibri" panose="020F050202020403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220072" y="4104638"/>
              <a:ext cx="216024" cy="154375"/>
            </a:xfrm>
            <a:prstGeom prst="rect">
              <a:avLst/>
            </a:prstGeom>
            <a:solidFill>
              <a:srgbClr val="FF000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b="1" dirty="0" smtClean="0">
                  <a:latin typeface="Calibri" panose="020F0502020204030204" pitchFamily="34" charset="0"/>
                </a:rPr>
                <a:t>1</a:t>
              </a:r>
              <a:endParaRPr lang="fr-FR" sz="1600" b="1" dirty="0">
                <a:latin typeface="Calibri" panose="020F050202020403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20072" y="3946662"/>
              <a:ext cx="216024" cy="154375"/>
            </a:xfrm>
            <a:prstGeom prst="rect">
              <a:avLst/>
            </a:prstGeom>
            <a:solidFill>
              <a:srgbClr val="FFA50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b="1" dirty="0" smtClean="0">
                  <a:latin typeface="Calibri" panose="020F0502020204030204" pitchFamily="34" charset="0"/>
                </a:rPr>
                <a:t>2</a:t>
              </a:r>
              <a:endParaRPr lang="fr-FR" sz="1600" b="1" dirty="0">
                <a:latin typeface="Calibri" panose="020F050202020403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20072" y="3786478"/>
              <a:ext cx="216024" cy="154375"/>
            </a:xfrm>
            <a:prstGeom prst="rect">
              <a:avLst/>
            </a:prstGeom>
            <a:solidFill>
              <a:srgbClr val="F0E68C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b="1" dirty="0" smtClean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</a:rPr>
                <a:t>3</a:t>
              </a:r>
              <a:endParaRPr lang="fr-FR" sz="16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220072" y="3632608"/>
              <a:ext cx="216024" cy="154375"/>
            </a:xfrm>
            <a:prstGeom prst="rect">
              <a:avLst/>
            </a:prstGeom>
            <a:solidFill>
              <a:srgbClr val="46D246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b="1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4</a:t>
              </a:r>
              <a:endParaRPr lang="fr-FR" sz="16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20072" y="3472424"/>
              <a:ext cx="216024" cy="154375"/>
            </a:xfrm>
            <a:prstGeom prst="rect">
              <a:avLst/>
            </a:prstGeom>
            <a:solidFill>
              <a:srgbClr val="009D4F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b="1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5</a:t>
              </a:r>
              <a:endParaRPr lang="fr-FR" sz="16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3" t="26682" r="58033" b="14026"/>
          <a:stretch/>
        </p:blipFill>
        <p:spPr bwMode="auto">
          <a:xfrm>
            <a:off x="5904996" y="2129184"/>
            <a:ext cx="3046159" cy="2901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ZoneTexte 42"/>
          <p:cNvSpPr txBox="1"/>
          <p:nvPr/>
        </p:nvSpPr>
        <p:spPr>
          <a:xfrm>
            <a:off x="7203817" y="3986584"/>
            <a:ext cx="1797523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900" b="1" dirty="0" smtClean="0">
                <a:solidFill>
                  <a:schemeClr val="bg1">
                    <a:lumMod val="10000"/>
                  </a:schemeClr>
                </a:solidFill>
              </a:rPr>
              <a:t>Score de couverture MOBILE</a:t>
            </a:r>
            <a:endParaRPr lang="fr-FR" sz="900" b="1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52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N:\DST\SDOAS\BOT\Dossiers internes\Dossier Numérique\201703_typoaccesnumerique\img_SOU\score_MOBILE_bretagne_DE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26" y="1065599"/>
            <a:ext cx="5792400" cy="57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Résultats – score couverture MOBILE</a:t>
            </a:r>
            <a:endParaRPr lang="fr-FR" dirty="0"/>
          </a:p>
        </p:txBody>
      </p:sp>
      <p:grpSp>
        <p:nvGrpSpPr>
          <p:cNvPr id="15" name="Groupe 14"/>
          <p:cNvGrpSpPr/>
          <p:nvPr/>
        </p:nvGrpSpPr>
        <p:grpSpPr>
          <a:xfrm>
            <a:off x="5220072" y="3472424"/>
            <a:ext cx="216024" cy="946577"/>
            <a:chOff x="5220072" y="3472424"/>
            <a:chExt cx="216024" cy="946577"/>
          </a:xfrm>
        </p:grpSpPr>
        <p:sp>
          <p:nvSpPr>
            <p:cNvPr id="16" name="Rectangle 15"/>
            <p:cNvSpPr/>
            <p:nvPr/>
          </p:nvSpPr>
          <p:spPr>
            <a:xfrm>
              <a:off x="5220072" y="4264626"/>
              <a:ext cx="216024" cy="154375"/>
            </a:xfrm>
            <a:prstGeom prst="rect">
              <a:avLst/>
            </a:prstGeom>
            <a:solidFill>
              <a:schemeClr val="bg1">
                <a:lumMod val="10000"/>
              </a:schemeClr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b="1" dirty="0" smtClean="0">
                  <a:latin typeface="Calibri" panose="020F0502020204030204" pitchFamily="34" charset="0"/>
                </a:rPr>
                <a:t>0</a:t>
              </a:r>
              <a:endParaRPr lang="fr-FR" sz="1600" b="1" dirty="0">
                <a:latin typeface="Calibri" panose="020F0502020204030204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220072" y="4104638"/>
              <a:ext cx="216024" cy="154375"/>
            </a:xfrm>
            <a:prstGeom prst="rect">
              <a:avLst/>
            </a:prstGeom>
            <a:solidFill>
              <a:srgbClr val="FF000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b="1" dirty="0" smtClean="0">
                  <a:latin typeface="Calibri" panose="020F0502020204030204" pitchFamily="34" charset="0"/>
                </a:rPr>
                <a:t>1</a:t>
              </a:r>
              <a:endParaRPr lang="fr-FR" sz="1600" b="1" dirty="0">
                <a:latin typeface="Calibri" panose="020F050202020403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20072" y="3946662"/>
              <a:ext cx="216024" cy="154375"/>
            </a:xfrm>
            <a:prstGeom prst="rect">
              <a:avLst/>
            </a:prstGeom>
            <a:solidFill>
              <a:srgbClr val="FFA500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b="1" dirty="0" smtClean="0">
                  <a:latin typeface="Calibri" panose="020F0502020204030204" pitchFamily="34" charset="0"/>
                </a:rPr>
                <a:t>2</a:t>
              </a:r>
              <a:endParaRPr lang="fr-FR" sz="1600" b="1" dirty="0">
                <a:latin typeface="Calibri" panose="020F0502020204030204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20072" y="3786478"/>
              <a:ext cx="216024" cy="154375"/>
            </a:xfrm>
            <a:prstGeom prst="rect">
              <a:avLst/>
            </a:prstGeom>
            <a:solidFill>
              <a:srgbClr val="F0E68C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b="1" dirty="0" smtClean="0">
                  <a:solidFill>
                    <a:schemeClr val="bg1">
                      <a:lumMod val="50000"/>
                    </a:schemeClr>
                  </a:solidFill>
                  <a:latin typeface="Calibri" panose="020F0502020204030204" pitchFamily="34" charset="0"/>
                </a:rPr>
                <a:t>3</a:t>
              </a:r>
              <a:endParaRPr lang="fr-FR" sz="1600" b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220072" y="3632608"/>
              <a:ext cx="216024" cy="154375"/>
            </a:xfrm>
            <a:prstGeom prst="rect">
              <a:avLst/>
            </a:prstGeom>
            <a:solidFill>
              <a:srgbClr val="46D246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b="1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4</a:t>
              </a:r>
              <a:endParaRPr lang="fr-FR" sz="16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20072" y="3472424"/>
              <a:ext cx="216024" cy="154375"/>
            </a:xfrm>
            <a:prstGeom prst="rect">
              <a:avLst/>
            </a:prstGeom>
            <a:solidFill>
              <a:srgbClr val="009D4F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b="1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5</a:t>
              </a:r>
              <a:endParaRPr lang="fr-FR" sz="1600" b="1" dirty="0">
                <a:solidFill>
                  <a:schemeClr val="bg1"/>
                </a:solidFill>
                <a:latin typeface="Calibri" panose="020F0502020204030204" pitchFamily="34" charset="0"/>
              </a:endParaRPr>
            </a:p>
          </p:txBody>
        </p:sp>
      </p:grpSp>
      <p:pic>
        <p:nvPicPr>
          <p:cNvPr id="4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3" t="26682" r="58033" b="14026"/>
          <a:stretch/>
        </p:blipFill>
        <p:spPr bwMode="auto">
          <a:xfrm>
            <a:off x="5904996" y="2129184"/>
            <a:ext cx="3046159" cy="2901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ZoneTexte 43"/>
          <p:cNvSpPr txBox="1"/>
          <p:nvPr/>
        </p:nvSpPr>
        <p:spPr>
          <a:xfrm>
            <a:off x="7203817" y="3986584"/>
            <a:ext cx="1797523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900" b="1" dirty="0" smtClean="0">
                <a:solidFill>
                  <a:schemeClr val="bg1">
                    <a:lumMod val="10000"/>
                  </a:schemeClr>
                </a:solidFill>
              </a:rPr>
              <a:t>Score de couverture MOBILE</a:t>
            </a:r>
            <a:endParaRPr lang="fr-FR" sz="900" b="1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4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uverture _ dos">
  <a:themeElements>
    <a:clrScheme name="CGET interne">
      <a:dk1>
        <a:srgbClr val="595959"/>
      </a:dk1>
      <a:lt1>
        <a:srgbClr val="F2F2F2"/>
      </a:lt1>
      <a:dk2>
        <a:srgbClr val="19358F"/>
      </a:dk2>
      <a:lt2>
        <a:srgbClr val="C9F0FF"/>
      </a:lt2>
      <a:accent1>
        <a:srgbClr val="00B0F0"/>
      </a:accent1>
      <a:accent2>
        <a:srgbClr val="FFC000"/>
      </a:accent2>
      <a:accent3>
        <a:srgbClr val="E42284"/>
      </a:accent3>
      <a:accent4>
        <a:srgbClr val="EB690B"/>
      </a:accent4>
      <a:accent5>
        <a:srgbClr val="2CCAB7"/>
      </a:accent5>
      <a:accent6>
        <a:srgbClr val="19358F"/>
      </a:accent6>
      <a:hlink>
        <a:srgbClr val="E42284"/>
      </a:hlink>
      <a:folHlink>
        <a:srgbClr val="00B0F0"/>
      </a:folHlink>
    </a:clrScheme>
    <a:fontScheme name="Arial Black 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interieur">
  <a:themeElements>
    <a:clrScheme name="CGET interne">
      <a:dk1>
        <a:srgbClr val="595959"/>
      </a:dk1>
      <a:lt1>
        <a:srgbClr val="F2F2F2"/>
      </a:lt1>
      <a:dk2>
        <a:srgbClr val="19358F"/>
      </a:dk2>
      <a:lt2>
        <a:srgbClr val="C9F0FF"/>
      </a:lt2>
      <a:accent1>
        <a:srgbClr val="00B0F0"/>
      </a:accent1>
      <a:accent2>
        <a:srgbClr val="FFC000"/>
      </a:accent2>
      <a:accent3>
        <a:srgbClr val="E42284"/>
      </a:accent3>
      <a:accent4>
        <a:srgbClr val="EB690B"/>
      </a:accent4>
      <a:accent5>
        <a:srgbClr val="2CCAB7"/>
      </a:accent5>
      <a:accent6>
        <a:srgbClr val="19358F"/>
      </a:accent6>
      <a:hlink>
        <a:srgbClr val="E42284"/>
      </a:hlink>
      <a:folHlink>
        <a:srgbClr val="00B0F0"/>
      </a:folHlink>
    </a:clrScheme>
    <a:fontScheme name="Arial Black 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7472</TotalTime>
  <Words>1366</Words>
  <Application>Microsoft Office PowerPoint</Application>
  <PresentationFormat>Affichage à l'écran (4:3)</PresentationFormat>
  <Paragraphs>284</Paragraphs>
  <Slides>13</Slides>
  <Notes>13</Notes>
  <HiddenSlides>0</HiddenSlides>
  <MMClips>0</MMClip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13</vt:i4>
      </vt:variant>
    </vt:vector>
  </HeadingPairs>
  <TitlesOfParts>
    <vt:vector size="15" baseType="lpstr">
      <vt:lpstr>Couverture _ dos</vt:lpstr>
      <vt:lpstr>1_interieur</vt:lpstr>
      <vt:lpstr>Pour une cartographie synthétique de la couverture numérique des territoires</vt:lpstr>
      <vt:lpstr>Contexte</vt:lpstr>
      <vt:lpstr>Indicateurs bruts</vt:lpstr>
      <vt:lpstr>Méthode de calcul du score de couverture FIXE</vt:lpstr>
      <vt:lpstr>Résultats – score couverture FIXE</vt:lpstr>
      <vt:lpstr>Résultats – score couverture FIXE</vt:lpstr>
      <vt:lpstr>Méthode de calcul du score de couverture MOBILE</vt:lpstr>
      <vt:lpstr>Résultats – score couverture MOBILE</vt:lpstr>
      <vt:lpstr>Résultats – score couverture MOBILE</vt:lpstr>
      <vt:lpstr>Méthode – indicateur synthétique FIXE/MOBILE</vt:lpstr>
      <vt:lpstr>Résultats – indicateur synthétique FIXE/MOBILE</vt:lpstr>
      <vt:lpstr>Merci</vt:lpstr>
      <vt:lpstr>Annexes</vt:lpstr>
    </vt:vector>
  </TitlesOfParts>
  <Company>Datar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MG</dc:creator>
  <cp:lastModifiedBy>GARNIER Mathieu</cp:lastModifiedBy>
  <cp:revision>218</cp:revision>
  <cp:lastPrinted>2017-10-03T07:33:56Z</cp:lastPrinted>
  <dcterms:created xsi:type="dcterms:W3CDTF">2015-01-27T11:07:37Z</dcterms:created>
  <dcterms:modified xsi:type="dcterms:W3CDTF">2018-01-16T10:51:07Z</dcterms:modified>
</cp:coreProperties>
</file>